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diagrams/layout2.xml" ContentType="application/vnd.openxmlformats-officedocument.drawingml.diagramLayout+xml"/>
  <Default Extension="vml" ContentType="application/vnd.openxmlformats-officedocument.vmlDrawing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1"/>
  </p:sldMasterIdLst>
  <p:notesMasterIdLst>
    <p:notesMasterId r:id="rId37"/>
  </p:notesMasterIdLst>
  <p:sldIdLst>
    <p:sldId id="257" r:id="rId2"/>
    <p:sldId id="265" r:id="rId3"/>
    <p:sldId id="318" r:id="rId4"/>
    <p:sldId id="312" r:id="rId5"/>
    <p:sldId id="313" r:id="rId6"/>
    <p:sldId id="266" r:id="rId7"/>
    <p:sldId id="324" r:id="rId8"/>
    <p:sldId id="323" r:id="rId9"/>
    <p:sldId id="325" r:id="rId10"/>
    <p:sldId id="281" r:id="rId11"/>
    <p:sldId id="283" r:id="rId12"/>
    <p:sldId id="286" r:id="rId13"/>
    <p:sldId id="326" r:id="rId14"/>
    <p:sldId id="330" r:id="rId15"/>
    <p:sldId id="284" r:id="rId16"/>
    <p:sldId id="274" r:id="rId17"/>
    <p:sldId id="275" r:id="rId18"/>
    <p:sldId id="294" r:id="rId19"/>
    <p:sldId id="295" r:id="rId20"/>
    <p:sldId id="328" r:id="rId21"/>
    <p:sldId id="292" r:id="rId22"/>
    <p:sldId id="327" r:id="rId23"/>
    <p:sldId id="319" r:id="rId24"/>
    <p:sldId id="267" r:id="rId25"/>
    <p:sldId id="320" r:id="rId26"/>
    <p:sldId id="280" r:id="rId27"/>
    <p:sldId id="285" r:id="rId28"/>
    <p:sldId id="305" r:id="rId29"/>
    <p:sldId id="306" r:id="rId30"/>
    <p:sldId id="307" r:id="rId31"/>
    <p:sldId id="321" r:id="rId32"/>
    <p:sldId id="308" r:id="rId33"/>
    <p:sldId id="309" r:id="rId34"/>
    <p:sldId id="316" r:id="rId35"/>
    <p:sldId id="304" r:id="rId3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0428" autoAdjust="0"/>
    <p:restoredTop sz="94624" autoAdjust="0"/>
  </p:normalViewPr>
  <p:slideViewPr>
    <p:cSldViewPr snapToGrid="0" snapToObjects="1">
      <p:cViewPr>
        <p:scale>
          <a:sx n="74" d="100"/>
          <a:sy n="74" d="100"/>
        </p:scale>
        <p:origin x="-360" y="1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30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ADA3DE-0999-4641-9D86-B9A1E8A5518D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3140BC4B-F5D1-4017-8707-02FF3ADB5801}">
      <dgm:prSet phldrT="[Text]"/>
      <dgm:spPr/>
      <dgm:t>
        <a:bodyPr/>
        <a:lstStyle/>
        <a:p>
          <a:r>
            <a:rPr lang="en-US" smtClean="0"/>
            <a:t>TW</a:t>
          </a:r>
          <a:endParaRPr lang="en-US"/>
        </a:p>
      </dgm:t>
    </dgm:pt>
    <dgm:pt modelId="{305EE097-3B80-4ED2-9331-2FB36A76E565}" type="parTrans" cxnId="{220DE250-34BB-47E2-9318-DC98A447C718}">
      <dgm:prSet/>
      <dgm:spPr/>
      <dgm:t>
        <a:bodyPr/>
        <a:lstStyle/>
        <a:p>
          <a:endParaRPr lang="en-US"/>
        </a:p>
      </dgm:t>
    </dgm:pt>
    <dgm:pt modelId="{792D9F8E-8005-4064-A679-1FF8C33BB8C0}" type="sibTrans" cxnId="{220DE250-34BB-47E2-9318-DC98A447C718}">
      <dgm:prSet/>
      <dgm:spPr/>
      <dgm:t>
        <a:bodyPr/>
        <a:lstStyle/>
        <a:p>
          <a:endParaRPr lang="en-US"/>
        </a:p>
      </dgm:t>
    </dgm:pt>
    <dgm:pt modelId="{B1292E4F-0947-4826-B53F-89E7D3E1C09F}">
      <dgm:prSet phldrT="[Text]"/>
      <dgm:spPr/>
      <dgm:t>
        <a:bodyPr/>
        <a:lstStyle/>
        <a:p>
          <a:r>
            <a:rPr lang="en-US" smtClean="0"/>
            <a:t>Tỉnh</a:t>
          </a:r>
          <a:endParaRPr lang="en-US"/>
        </a:p>
      </dgm:t>
    </dgm:pt>
    <dgm:pt modelId="{BDD0EC54-2327-4462-966B-A622609EDB43}" type="parTrans" cxnId="{353BA517-3E19-444B-998F-FB75EDD08E66}">
      <dgm:prSet/>
      <dgm:spPr/>
      <dgm:t>
        <a:bodyPr/>
        <a:lstStyle/>
        <a:p>
          <a:endParaRPr lang="en-US"/>
        </a:p>
      </dgm:t>
    </dgm:pt>
    <dgm:pt modelId="{061EB2E3-4B8E-4E76-8438-02564AA669D1}" type="sibTrans" cxnId="{353BA517-3E19-444B-998F-FB75EDD08E66}">
      <dgm:prSet/>
      <dgm:spPr/>
      <dgm:t>
        <a:bodyPr/>
        <a:lstStyle/>
        <a:p>
          <a:endParaRPr lang="en-US"/>
        </a:p>
      </dgm:t>
    </dgm:pt>
    <dgm:pt modelId="{DFA73A59-9BB6-40FD-8082-0CD8E75BB51A}">
      <dgm:prSet phldrT="[Text]"/>
      <dgm:spPr/>
      <dgm:t>
        <a:bodyPr/>
        <a:lstStyle/>
        <a:p>
          <a:r>
            <a:rPr lang="en-US" smtClean="0"/>
            <a:t>Xã, Huyện </a:t>
          </a:r>
          <a:endParaRPr lang="en-US"/>
        </a:p>
      </dgm:t>
    </dgm:pt>
    <dgm:pt modelId="{A98E41DE-81E9-4FA1-8F82-8CDFE18807B5}" type="parTrans" cxnId="{2257D78B-2F34-41B3-AAAD-8838ABCF605D}">
      <dgm:prSet/>
      <dgm:spPr/>
      <dgm:t>
        <a:bodyPr/>
        <a:lstStyle/>
        <a:p>
          <a:endParaRPr lang="en-US"/>
        </a:p>
      </dgm:t>
    </dgm:pt>
    <dgm:pt modelId="{D2D47348-CAA6-4B78-85C3-C4DD548F976C}" type="sibTrans" cxnId="{2257D78B-2F34-41B3-AAAD-8838ABCF605D}">
      <dgm:prSet/>
      <dgm:spPr/>
      <dgm:t>
        <a:bodyPr/>
        <a:lstStyle/>
        <a:p>
          <a:endParaRPr lang="en-US"/>
        </a:p>
      </dgm:t>
    </dgm:pt>
    <dgm:pt modelId="{758B90A7-CE19-44D2-B117-5F87529953E0}" type="pres">
      <dgm:prSet presAssocID="{EAADA3DE-0999-4641-9D86-B9A1E8A5518D}" presName="Name0" presStyleCnt="0">
        <dgm:presLayoutVars>
          <dgm:dir/>
          <dgm:animLvl val="lvl"/>
          <dgm:resizeHandles val="exact"/>
        </dgm:presLayoutVars>
      </dgm:prSet>
      <dgm:spPr/>
    </dgm:pt>
    <dgm:pt modelId="{D89E77C4-8F82-45CE-994C-97AFB5576EBF}" type="pres">
      <dgm:prSet presAssocID="{3140BC4B-F5D1-4017-8707-02FF3ADB5801}" presName="Name8" presStyleCnt="0"/>
      <dgm:spPr/>
    </dgm:pt>
    <dgm:pt modelId="{3E3307FF-3737-4DC3-8795-A9A17C03D266}" type="pres">
      <dgm:prSet presAssocID="{3140BC4B-F5D1-4017-8707-02FF3ADB5801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C3209F-9F5A-4D7B-8231-6B45B25786ED}" type="pres">
      <dgm:prSet presAssocID="{3140BC4B-F5D1-4017-8707-02FF3ADB5801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2C7F0A-DD77-4560-A2F4-C0DED364E19C}" type="pres">
      <dgm:prSet presAssocID="{B1292E4F-0947-4826-B53F-89E7D3E1C09F}" presName="Name8" presStyleCnt="0"/>
      <dgm:spPr/>
    </dgm:pt>
    <dgm:pt modelId="{37A68F15-D9F5-481F-9701-86CABF4614FA}" type="pres">
      <dgm:prSet presAssocID="{B1292E4F-0947-4826-B53F-89E7D3E1C09F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149B73C-8C86-491F-B9C0-1988D1133364}" type="pres">
      <dgm:prSet presAssocID="{B1292E4F-0947-4826-B53F-89E7D3E1C09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4568E2-54AC-4EFF-A455-B4F23631EECE}" type="pres">
      <dgm:prSet presAssocID="{DFA73A59-9BB6-40FD-8082-0CD8E75BB51A}" presName="Name8" presStyleCnt="0"/>
      <dgm:spPr/>
    </dgm:pt>
    <dgm:pt modelId="{1E204A26-5AE7-4597-AB65-4E66012134F5}" type="pres">
      <dgm:prSet presAssocID="{DFA73A59-9BB6-40FD-8082-0CD8E75BB51A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1A8D19B-8F9C-419E-8172-0B75BDF2FD9F}" type="pres">
      <dgm:prSet presAssocID="{DFA73A59-9BB6-40FD-8082-0CD8E75BB51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257D78B-2F34-41B3-AAAD-8838ABCF605D}" srcId="{EAADA3DE-0999-4641-9D86-B9A1E8A5518D}" destId="{DFA73A59-9BB6-40FD-8082-0CD8E75BB51A}" srcOrd="2" destOrd="0" parTransId="{A98E41DE-81E9-4FA1-8F82-8CDFE18807B5}" sibTransId="{D2D47348-CAA6-4B78-85C3-C4DD548F976C}"/>
    <dgm:cxn modelId="{B5BBE3F8-A87D-409C-B6F2-41C675D3E601}" type="presOf" srcId="{B1292E4F-0947-4826-B53F-89E7D3E1C09F}" destId="{37A68F15-D9F5-481F-9701-86CABF4614FA}" srcOrd="0" destOrd="0" presId="urn:microsoft.com/office/officeart/2005/8/layout/pyramid1"/>
    <dgm:cxn modelId="{85A270D1-7FE8-4027-B3DC-8DE3CDC4F79E}" type="presOf" srcId="{3140BC4B-F5D1-4017-8707-02FF3ADB5801}" destId="{3E3307FF-3737-4DC3-8795-A9A17C03D266}" srcOrd="0" destOrd="0" presId="urn:microsoft.com/office/officeart/2005/8/layout/pyramid1"/>
    <dgm:cxn modelId="{C26CE39B-29E0-4916-B946-1A844CEE32C6}" type="presOf" srcId="{EAADA3DE-0999-4641-9D86-B9A1E8A5518D}" destId="{758B90A7-CE19-44D2-B117-5F87529953E0}" srcOrd="0" destOrd="0" presId="urn:microsoft.com/office/officeart/2005/8/layout/pyramid1"/>
    <dgm:cxn modelId="{C80A32F3-291F-408F-BFD3-F7771241D0E1}" type="presOf" srcId="{3140BC4B-F5D1-4017-8707-02FF3ADB5801}" destId="{6BC3209F-9F5A-4D7B-8231-6B45B25786ED}" srcOrd="1" destOrd="0" presId="urn:microsoft.com/office/officeart/2005/8/layout/pyramid1"/>
    <dgm:cxn modelId="{353BA517-3E19-444B-998F-FB75EDD08E66}" srcId="{EAADA3DE-0999-4641-9D86-B9A1E8A5518D}" destId="{B1292E4F-0947-4826-B53F-89E7D3E1C09F}" srcOrd="1" destOrd="0" parTransId="{BDD0EC54-2327-4462-966B-A622609EDB43}" sibTransId="{061EB2E3-4B8E-4E76-8438-02564AA669D1}"/>
    <dgm:cxn modelId="{A58D60DB-2FCA-438F-8DE4-23A29E36D39E}" type="presOf" srcId="{DFA73A59-9BB6-40FD-8082-0CD8E75BB51A}" destId="{21A8D19B-8F9C-419E-8172-0B75BDF2FD9F}" srcOrd="1" destOrd="0" presId="urn:microsoft.com/office/officeart/2005/8/layout/pyramid1"/>
    <dgm:cxn modelId="{220DE250-34BB-47E2-9318-DC98A447C718}" srcId="{EAADA3DE-0999-4641-9D86-B9A1E8A5518D}" destId="{3140BC4B-F5D1-4017-8707-02FF3ADB5801}" srcOrd="0" destOrd="0" parTransId="{305EE097-3B80-4ED2-9331-2FB36A76E565}" sibTransId="{792D9F8E-8005-4064-A679-1FF8C33BB8C0}"/>
    <dgm:cxn modelId="{3636D149-AE69-45C7-A173-853D56CE5179}" type="presOf" srcId="{DFA73A59-9BB6-40FD-8082-0CD8E75BB51A}" destId="{1E204A26-5AE7-4597-AB65-4E66012134F5}" srcOrd="0" destOrd="0" presId="urn:microsoft.com/office/officeart/2005/8/layout/pyramid1"/>
    <dgm:cxn modelId="{2A2843A7-989C-4EAB-ADB2-869A0207146D}" type="presOf" srcId="{B1292E4F-0947-4826-B53F-89E7D3E1C09F}" destId="{A149B73C-8C86-491F-B9C0-1988D1133364}" srcOrd="1" destOrd="0" presId="urn:microsoft.com/office/officeart/2005/8/layout/pyramid1"/>
    <dgm:cxn modelId="{AAAF77F3-9C2B-4DAD-A845-12EB2D5BA634}" type="presParOf" srcId="{758B90A7-CE19-44D2-B117-5F87529953E0}" destId="{D89E77C4-8F82-45CE-994C-97AFB5576EBF}" srcOrd="0" destOrd="0" presId="urn:microsoft.com/office/officeart/2005/8/layout/pyramid1"/>
    <dgm:cxn modelId="{7828EDB4-1D1C-4381-8D7A-F3F540A92938}" type="presParOf" srcId="{D89E77C4-8F82-45CE-994C-97AFB5576EBF}" destId="{3E3307FF-3737-4DC3-8795-A9A17C03D266}" srcOrd="0" destOrd="0" presId="urn:microsoft.com/office/officeart/2005/8/layout/pyramid1"/>
    <dgm:cxn modelId="{7C770397-8338-4827-97CE-9DA5991CA1AF}" type="presParOf" srcId="{D89E77C4-8F82-45CE-994C-97AFB5576EBF}" destId="{6BC3209F-9F5A-4D7B-8231-6B45B25786ED}" srcOrd="1" destOrd="0" presId="urn:microsoft.com/office/officeart/2005/8/layout/pyramid1"/>
    <dgm:cxn modelId="{B8FB9DEA-9514-400C-B8B8-D24AF78AFB28}" type="presParOf" srcId="{758B90A7-CE19-44D2-B117-5F87529953E0}" destId="{F42C7F0A-DD77-4560-A2F4-C0DED364E19C}" srcOrd="1" destOrd="0" presId="urn:microsoft.com/office/officeart/2005/8/layout/pyramid1"/>
    <dgm:cxn modelId="{312D199C-2D7C-4290-AF56-9708624AD88F}" type="presParOf" srcId="{F42C7F0A-DD77-4560-A2F4-C0DED364E19C}" destId="{37A68F15-D9F5-481F-9701-86CABF4614FA}" srcOrd="0" destOrd="0" presId="urn:microsoft.com/office/officeart/2005/8/layout/pyramid1"/>
    <dgm:cxn modelId="{74F55686-20B9-4BE4-A465-03FFA6792E33}" type="presParOf" srcId="{F42C7F0A-DD77-4560-A2F4-C0DED364E19C}" destId="{A149B73C-8C86-491F-B9C0-1988D1133364}" srcOrd="1" destOrd="0" presId="urn:microsoft.com/office/officeart/2005/8/layout/pyramid1"/>
    <dgm:cxn modelId="{DE97B6F3-38A6-4CEF-9FB8-F1153C572D8A}" type="presParOf" srcId="{758B90A7-CE19-44D2-B117-5F87529953E0}" destId="{B44568E2-54AC-4EFF-A455-B4F23631EECE}" srcOrd="2" destOrd="0" presId="urn:microsoft.com/office/officeart/2005/8/layout/pyramid1"/>
    <dgm:cxn modelId="{F2BDA181-CE77-479F-8B4C-12DC140EA667}" type="presParOf" srcId="{B44568E2-54AC-4EFF-A455-B4F23631EECE}" destId="{1E204A26-5AE7-4597-AB65-4E66012134F5}" srcOrd="0" destOrd="0" presId="urn:microsoft.com/office/officeart/2005/8/layout/pyramid1"/>
    <dgm:cxn modelId="{B0F59644-2E5A-4AF8-AE39-A9999EF7A997}" type="presParOf" srcId="{B44568E2-54AC-4EFF-A455-B4F23631EECE}" destId="{21A8D19B-8F9C-419E-8172-0B75BDF2FD9F}" srcOrd="1" destOrd="0" presId="urn:microsoft.com/office/officeart/2005/8/layout/pyramid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4C7E74-E14F-46C9-98DC-1C6454C22943}" type="doc">
      <dgm:prSet loTypeId="urn:microsoft.com/office/officeart/2005/8/layout/pyramid3" loCatId="pyramid" qsTypeId="urn:microsoft.com/office/officeart/2005/8/quickstyle/simple1" qsCatId="simple" csTypeId="urn:microsoft.com/office/officeart/2005/8/colors/accent1_2" csCatId="accent1" phldr="1"/>
      <dgm:spPr/>
    </dgm:pt>
    <dgm:pt modelId="{2D09DF18-002E-4C79-B8F3-1BE0D54390D5}">
      <dgm:prSet phldrT="[Text]"/>
      <dgm:spPr/>
      <dgm:t>
        <a:bodyPr/>
        <a:lstStyle/>
        <a:p>
          <a:r>
            <a:rPr lang="en-US" smtClean="0"/>
            <a:t>Tỉnh</a:t>
          </a:r>
          <a:endParaRPr lang="en-US"/>
        </a:p>
      </dgm:t>
    </dgm:pt>
    <dgm:pt modelId="{6B379FE1-4E86-4782-AC30-91578508AF4F}" type="parTrans" cxnId="{B2FA8F6F-D81F-469E-9193-B4B396B1BB42}">
      <dgm:prSet/>
      <dgm:spPr/>
      <dgm:t>
        <a:bodyPr/>
        <a:lstStyle/>
        <a:p>
          <a:endParaRPr lang="en-US"/>
        </a:p>
      </dgm:t>
    </dgm:pt>
    <dgm:pt modelId="{E4193331-C79E-4EE7-989B-A640FB5C443A}" type="sibTrans" cxnId="{B2FA8F6F-D81F-469E-9193-B4B396B1BB42}">
      <dgm:prSet/>
      <dgm:spPr/>
      <dgm:t>
        <a:bodyPr/>
        <a:lstStyle/>
        <a:p>
          <a:endParaRPr lang="en-US"/>
        </a:p>
      </dgm:t>
    </dgm:pt>
    <dgm:pt modelId="{29DB9D2A-9E8A-4F4C-9D3E-0C2399C988AB}">
      <dgm:prSet phldrT="[Text]"/>
      <dgm:spPr/>
      <dgm:t>
        <a:bodyPr/>
        <a:lstStyle/>
        <a:p>
          <a:r>
            <a:rPr lang="en-US" smtClean="0"/>
            <a:t>Huyện</a:t>
          </a:r>
          <a:endParaRPr lang="en-US"/>
        </a:p>
      </dgm:t>
    </dgm:pt>
    <dgm:pt modelId="{6912D112-3189-4343-9B30-EA42FF5158F5}" type="parTrans" cxnId="{C20A6CD8-5F17-4E03-9F65-6B2A86EA498A}">
      <dgm:prSet/>
      <dgm:spPr/>
      <dgm:t>
        <a:bodyPr/>
        <a:lstStyle/>
        <a:p>
          <a:endParaRPr lang="en-US"/>
        </a:p>
      </dgm:t>
    </dgm:pt>
    <dgm:pt modelId="{B5C97303-18EB-4A67-B686-6DDF7A89E685}" type="sibTrans" cxnId="{C20A6CD8-5F17-4E03-9F65-6B2A86EA498A}">
      <dgm:prSet/>
      <dgm:spPr/>
      <dgm:t>
        <a:bodyPr/>
        <a:lstStyle/>
        <a:p>
          <a:endParaRPr lang="en-US"/>
        </a:p>
      </dgm:t>
    </dgm:pt>
    <dgm:pt modelId="{EF09336B-3967-4E7B-BBBF-10442D254885}">
      <dgm:prSet phldrT="[Text]"/>
      <dgm:spPr/>
      <dgm:t>
        <a:bodyPr/>
        <a:lstStyle/>
        <a:p>
          <a:r>
            <a:rPr lang="en-US" smtClean="0"/>
            <a:t>Xã</a:t>
          </a:r>
          <a:endParaRPr lang="en-US"/>
        </a:p>
      </dgm:t>
    </dgm:pt>
    <dgm:pt modelId="{81A53BB7-71DE-4BC1-9177-12E971DC3D95}" type="parTrans" cxnId="{86EF7C7D-C26A-44FC-8C67-CF45D300E4BB}">
      <dgm:prSet/>
      <dgm:spPr/>
      <dgm:t>
        <a:bodyPr/>
        <a:lstStyle/>
        <a:p>
          <a:endParaRPr lang="en-US"/>
        </a:p>
      </dgm:t>
    </dgm:pt>
    <dgm:pt modelId="{237CFC2E-4AF1-4078-88E6-35F3E3BE986D}" type="sibTrans" cxnId="{86EF7C7D-C26A-44FC-8C67-CF45D300E4BB}">
      <dgm:prSet/>
      <dgm:spPr/>
      <dgm:t>
        <a:bodyPr/>
        <a:lstStyle/>
        <a:p>
          <a:endParaRPr lang="en-US"/>
        </a:p>
      </dgm:t>
    </dgm:pt>
    <dgm:pt modelId="{CEB0C7C2-B6C0-4452-83E9-6C0B2D74EFF7}" type="pres">
      <dgm:prSet presAssocID="{054C7E74-E14F-46C9-98DC-1C6454C22943}" presName="Name0" presStyleCnt="0">
        <dgm:presLayoutVars>
          <dgm:dir/>
          <dgm:animLvl val="lvl"/>
          <dgm:resizeHandles val="exact"/>
        </dgm:presLayoutVars>
      </dgm:prSet>
      <dgm:spPr/>
    </dgm:pt>
    <dgm:pt modelId="{1EF43700-FC79-42FC-B087-1C75AD41F7DD}" type="pres">
      <dgm:prSet presAssocID="{2D09DF18-002E-4C79-B8F3-1BE0D54390D5}" presName="Name8" presStyleCnt="0"/>
      <dgm:spPr/>
    </dgm:pt>
    <dgm:pt modelId="{FE2D6283-1010-44CF-8CF3-4B710A14E2AB}" type="pres">
      <dgm:prSet presAssocID="{2D09DF18-002E-4C79-B8F3-1BE0D54390D5}" presName="level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411FDF-D915-4077-B742-341464FC5AC8}" type="pres">
      <dgm:prSet presAssocID="{2D09DF18-002E-4C79-B8F3-1BE0D54390D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2D9492-1054-4CEB-B47F-4B78787F6241}" type="pres">
      <dgm:prSet presAssocID="{29DB9D2A-9E8A-4F4C-9D3E-0C2399C988AB}" presName="Name8" presStyleCnt="0"/>
      <dgm:spPr/>
    </dgm:pt>
    <dgm:pt modelId="{96A17CE6-7C45-429B-B32B-85C015EE8EDE}" type="pres">
      <dgm:prSet presAssocID="{29DB9D2A-9E8A-4F4C-9D3E-0C2399C988AB}" presName="level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2BFB47-D8B7-48BA-94B4-CBC88B42E2CF}" type="pres">
      <dgm:prSet presAssocID="{29DB9D2A-9E8A-4F4C-9D3E-0C2399C988AB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FDF72B-8DC0-4407-8715-6E1032F9BFDC}" type="pres">
      <dgm:prSet presAssocID="{EF09336B-3967-4E7B-BBBF-10442D254885}" presName="Name8" presStyleCnt="0"/>
      <dgm:spPr/>
    </dgm:pt>
    <dgm:pt modelId="{25EF2863-5929-4EA6-B3A6-9E8FA9924ACD}" type="pres">
      <dgm:prSet presAssocID="{EF09336B-3967-4E7B-BBBF-10442D254885}" presName="level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84EA35F-8478-442D-A8EF-3FCE900F971F}" type="pres">
      <dgm:prSet presAssocID="{EF09336B-3967-4E7B-BBBF-10442D25488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0A6CD8-5F17-4E03-9F65-6B2A86EA498A}" srcId="{054C7E74-E14F-46C9-98DC-1C6454C22943}" destId="{29DB9D2A-9E8A-4F4C-9D3E-0C2399C988AB}" srcOrd="1" destOrd="0" parTransId="{6912D112-3189-4343-9B30-EA42FF5158F5}" sibTransId="{B5C97303-18EB-4A67-B686-6DDF7A89E685}"/>
    <dgm:cxn modelId="{9A65B140-E110-435D-A8E4-5C86969158E8}" type="presOf" srcId="{2D09DF18-002E-4C79-B8F3-1BE0D54390D5}" destId="{FE2D6283-1010-44CF-8CF3-4B710A14E2AB}" srcOrd="0" destOrd="0" presId="urn:microsoft.com/office/officeart/2005/8/layout/pyramid3"/>
    <dgm:cxn modelId="{BB422082-ACCD-4A0A-A3B8-1E9F1FC0A7F2}" type="presOf" srcId="{EF09336B-3967-4E7B-BBBF-10442D254885}" destId="{25EF2863-5929-4EA6-B3A6-9E8FA9924ACD}" srcOrd="0" destOrd="0" presId="urn:microsoft.com/office/officeart/2005/8/layout/pyramid3"/>
    <dgm:cxn modelId="{B2FA8F6F-D81F-469E-9193-B4B396B1BB42}" srcId="{054C7E74-E14F-46C9-98DC-1C6454C22943}" destId="{2D09DF18-002E-4C79-B8F3-1BE0D54390D5}" srcOrd="0" destOrd="0" parTransId="{6B379FE1-4E86-4782-AC30-91578508AF4F}" sibTransId="{E4193331-C79E-4EE7-989B-A640FB5C443A}"/>
    <dgm:cxn modelId="{48044EBA-B659-490A-ADBE-B967CA5E0C36}" type="presOf" srcId="{EF09336B-3967-4E7B-BBBF-10442D254885}" destId="{784EA35F-8478-442D-A8EF-3FCE900F971F}" srcOrd="1" destOrd="0" presId="urn:microsoft.com/office/officeart/2005/8/layout/pyramid3"/>
    <dgm:cxn modelId="{86EF7C7D-C26A-44FC-8C67-CF45D300E4BB}" srcId="{054C7E74-E14F-46C9-98DC-1C6454C22943}" destId="{EF09336B-3967-4E7B-BBBF-10442D254885}" srcOrd="2" destOrd="0" parTransId="{81A53BB7-71DE-4BC1-9177-12E971DC3D95}" sibTransId="{237CFC2E-4AF1-4078-88E6-35F3E3BE986D}"/>
    <dgm:cxn modelId="{825AB8F5-43C9-44C4-8D65-E16FEB9CDC0E}" type="presOf" srcId="{29DB9D2A-9E8A-4F4C-9D3E-0C2399C988AB}" destId="{96A17CE6-7C45-429B-B32B-85C015EE8EDE}" srcOrd="0" destOrd="0" presId="urn:microsoft.com/office/officeart/2005/8/layout/pyramid3"/>
    <dgm:cxn modelId="{147C6A3E-77B6-4A33-87DB-4EFEC76875CE}" type="presOf" srcId="{054C7E74-E14F-46C9-98DC-1C6454C22943}" destId="{CEB0C7C2-B6C0-4452-83E9-6C0B2D74EFF7}" srcOrd="0" destOrd="0" presId="urn:microsoft.com/office/officeart/2005/8/layout/pyramid3"/>
    <dgm:cxn modelId="{D37456D8-902D-48F5-A029-9AFE65EF180F}" type="presOf" srcId="{29DB9D2A-9E8A-4F4C-9D3E-0C2399C988AB}" destId="{6A2BFB47-D8B7-48BA-94B4-CBC88B42E2CF}" srcOrd="1" destOrd="0" presId="urn:microsoft.com/office/officeart/2005/8/layout/pyramid3"/>
    <dgm:cxn modelId="{03AD93C2-8010-4C05-9942-71409411757C}" type="presOf" srcId="{2D09DF18-002E-4C79-B8F3-1BE0D54390D5}" destId="{AD411FDF-D915-4077-B742-341464FC5AC8}" srcOrd="1" destOrd="0" presId="urn:microsoft.com/office/officeart/2005/8/layout/pyramid3"/>
    <dgm:cxn modelId="{5AF63047-5BB3-46DC-BBA5-D46AD2002962}" type="presParOf" srcId="{CEB0C7C2-B6C0-4452-83E9-6C0B2D74EFF7}" destId="{1EF43700-FC79-42FC-B087-1C75AD41F7DD}" srcOrd="0" destOrd="0" presId="urn:microsoft.com/office/officeart/2005/8/layout/pyramid3"/>
    <dgm:cxn modelId="{BB36E84E-3297-4CA8-8381-2202396768B4}" type="presParOf" srcId="{1EF43700-FC79-42FC-B087-1C75AD41F7DD}" destId="{FE2D6283-1010-44CF-8CF3-4B710A14E2AB}" srcOrd="0" destOrd="0" presId="urn:microsoft.com/office/officeart/2005/8/layout/pyramid3"/>
    <dgm:cxn modelId="{C267F93A-E2FD-44D6-B68D-06D5EB8F2D07}" type="presParOf" srcId="{1EF43700-FC79-42FC-B087-1C75AD41F7DD}" destId="{AD411FDF-D915-4077-B742-341464FC5AC8}" srcOrd="1" destOrd="0" presId="urn:microsoft.com/office/officeart/2005/8/layout/pyramid3"/>
    <dgm:cxn modelId="{86A2329A-D155-45F5-8381-453354C299D8}" type="presParOf" srcId="{CEB0C7C2-B6C0-4452-83E9-6C0B2D74EFF7}" destId="{662D9492-1054-4CEB-B47F-4B78787F6241}" srcOrd="1" destOrd="0" presId="urn:microsoft.com/office/officeart/2005/8/layout/pyramid3"/>
    <dgm:cxn modelId="{2C2C9DD3-0D33-4AE4-87D9-DA3948C0343D}" type="presParOf" srcId="{662D9492-1054-4CEB-B47F-4B78787F6241}" destId="{96A17CE6-7C45-429B-B32B-85C015EE8EDE}" srcOrd="0" destOrd="0" presId="urn:microsoft.com/office/officeart/2005/8/layout/pyramid3"/>
    <dgm:cxn modelId="{8E357432-842D-4B76-9446-C65A7C294FBE}" type="presParOf" srcId="{662D9492-1054-4CEB-B47F-4B78787F6241}" destId="{6A2BFB47-D8B7-48BA-94B4-CBC88B42E2CF}" srcOrd="1" destOrd="0" presId="urn:microsoft.com/office/officeart/2005/8/layout/pyramid3"/>
    <dgm:cxn modelId="{3D02AFB0-1BED-4659-88DC-E07E629D2D2A}" type="presParOf" srcId="{CEB0C7C2-B6C0-4452-83E9-6C0B2D74EFF7}" destId="{F4FDF72B-8DC0-4407-8715-6E1032F9BFDC}" srcOrd="2" destOrd="0" presId="urn:microsoft.com/office/officeart/2005/8/layout/pyramid3"/>
    <dgm:cxn modelId="{8DB5E132-8D9A-4701-9992-4169915F2A80}" type="presParOf" srcId="{F4FDF72B-8DC0-4407-8715-6E1032F9BFDC}" destId="{25EF2863-5929-4EA6-B3A6-9E8FA9924ACD}" srcOrd="0" destOrd="0" presId="urn:microsoft.com/office/officeart/2005/8/layout/pyramid3"/>
    <dgm:cxn modelId="{7C1747EC-3E91-4A80-82F5-4073726B1F18}" type="presParOf" srcId="{F4FDF72B-8DC0-4407-8715-6E1032F9BFDC}" destId="{784EA35F-8478-442D-A8EF-3FCE900F971F}" srcOrd="1" destOrd="0" presId="urn:microsoft.com/office/officeart/2005/8/layout/pyramid3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3ED3DF3-F2E7-424D-8856-B8A079AB42D9}" type="doc">
      <dgm:prSet loTypeId="urn:microsoft.com/office/officeart/2005/8/layout/pyramid4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1B2C6C9-CD2A-4FEA-81BB-C799D96F550D}">
      <dgm:prSet phldrT="[Text]"/>
      <dgm:spPr/>
      <dgm:t>
        <a:bodyPr/>
        <a:lstStyle/>
        <a:p>
          <a:r>
            <a:rPr lang="en-US" b="1" smtClean="0">
              <a:solidFill>
                <a:schemeClr val="tx1"/>
              </a:solidFill>
            </a:rPr>
            <a:t>Huyện/ xã</a:t>
          </a:r>
          <a:endParaRPr lang="en-US" b="1">
            <a:solidFill>
              <a:schemeClr val="tx1"/>
            </a:solidFill>
          </a:endParaRPr>
        </a:p>
      </dgm:t>
    </dgm:pt>
    <dgm:pt modelId="{3F8AE622-4C68-4784-88C9-D9B4DBF0A9E8}" type="parTrans" cxnId="{98C90B18-ABBF-4F93-9812-300ACB4B51BF}">
      <dgm:prSet/>
      <dgm:spPr/>
      <dgm:t>
        <a:bodyPr/>
        <a:lstStyle/>
        <a:p>
          <a:endParaRPr lang="en-US"/>
        </a:p>
      </dgm:t>
    </dgm:pt>
    <dgm:pt modelId="{10E25BFF-9848-4F40-802A-7407AF56809F}" type="sibTrans" cxnId="{98C90B18-ABBF-4F93-9812-300ACB4B51BF}">
      <dgm:prSet/>
      <dgm:spPr/>
      <dgm:t>
        <a:bodyPr/>
        <a:lstStyle/>
        <a:p>
          <a:endParaRPr lang="en-US"/>
        </a:p>
      </dgm:t>
    </dgm:pt>
    <dgm:pt modelId="{B36ED411-0CCD-41C2-9F8D-E817C44462F5}">
      <dgm:prSet phldrT="[Text]"/>
      <dgm:spPr/>
      <dgm:t>
        <a:bodyPr/>
        <a:lstStyle/>
        <a:p>
          <a:r>
            <a:rPr lang="en-US" b="1" smtClean="0">
              <a:solidFill>
                <a:schemeClr val="tx1"/>
              </a:solidFill>
            </a:rPr>
            <a:t>Huyện/ xã</a:t>
          </a:r>
          <a:endParaRPr lang="en-US" b="1">
            <a:solidFill>
              <a:schemeClr val="tx1"/>
            </a:solidFill>
          </a:endParaRPr>
        </a:p>
      </dgm:t>
    </dgm:pt>
    <dgm:pt modelId="{2D5E3343-F227-4428-AACB-7314D6B3AB76}" type="parTrans" cxnId="{335EEFD3-3018-433D-8962-C2BB41CD1D0E}">
      <dgm:prSet/>
      <dgm:spPr/>
      <dgm:t>
        <a:bodyPr/>
        <a:lstStyle/>
        <a:p>
          <a:endParaRPr lang="en-US"/>
        </a:p>
      </dgm:t>
    </dgm:pt>
    <dgm:pt modelId="{C28B877E-8081-4904-BF72-7230CA88472D}" type="sibTrans" cxnId="{335EEFD3-3018-433D-8962-C2BB41CD1D0E}">
      <dgm:prSet/>
      <dgm:spPr/>
      <dgm:t>
        <a:bodyPr/>
        <a:lstStyle/>
        <a:p>
          <a:endParaRPr lang="en-US"/>
        </a:p>
      </dgm:t>
    </dgm:pt>
    <dgm:pt modelId="{6C665141-9A37-4C0D-AA57-C191038E0069}">
      <dgm:prSet phldrT="[Text]" custT="1"/>
      <dgm:spPr/>
      <dgm:t>
        <a:bodyPr/>
        <a:lstStyle/>
        <a:p>
          <a:r>
            <a:rPr lang="en-US" sz="1800" b="1" smtClean="0">
              <a:solidFill>
                <a:schemeClr val="tx1"/>
              </a:solidFill>
            </a:rPr>
            <a:t>Tỉnh (Sở, ban, ngành)</a:t>
          </a:r>
          <a:endParaRPr lang="en-US" sz="1800" b="1">
            <a:solidFill>
              <a:schemeClr val="tx1"/>
            </a:solidFill>
          </a:endParaRPr>
        </a:p>
      </dgm:t>
    </dgm:pt>
    <dgm:pt modelId="{8B782161-224E-4BCD-9378-FFA0646E19BA}" type="parTrans" cxnId="{21664ACF-426A-4822-BBB9-1B7F9E0038FD}">
      <dgm:prSet/>
      <dgm:spPr/>
      <dgm:t>
        <a:bodyPr/>
        <a:lstStyle/>
        <a:p>
          <a:endParaRPr lang="en-US"/>
        </a:p>
      </dgm:t>
    </dgm:pt>
    <dgm:pt modelId="{94CFEAB9-A040-4896-A8A9-1CF60AA19E76}" type="sibTrans" cxnId="{21664ACF-426A-4822-BBB9-1B7F9E0038FD}">
      <dgm:prSet/>
      <dgm:spPr/>
      <dgm:t>
        <a:bodyPr/>
        <a:lstStyle/>
        <a:p>
          <a:endParaRPr lang="en-US"/>
        </a:p>
      </dgm:t>
    </dgm:pt>
    <dgm:pt modelId="{A16596DE-63CF-41F7-908F-D88E49DB0681}">
      <dgm:prSet phldrT="[Text]"/>
      <dgm:spPr/>
      <dgm:t>
        <a:bodyPr/>
        <a:lstStyle/>
        <a:p>
          <a:r>
            <a:rPr lang="en-US" b="1" smtClean="0">
              <a:solidFill>
                <a:schemeClr val="tx1"/>
              </a:solidFill>
            </a:rPr>
            <a:t>Huyện/ xã</a:t>
          </a:r>
          <a:endParaRPr lang="en-US" b="1">
            <a:solidFill>
              <a:schemeClr val="tx1"/>
            </a:solidFill>
          </a:endParaRPr>
        </a:p>
      </dgm:t>
    </dgm:pt>
    <dgm:pt modelId="{0672B7A1-7714-4FE9-8716-180F3507248B}" type="parTrans" cxnId="{06497B24-9981-4468-B363-49DC3274A319}">
      <dgm:prSet/>
      <dgm:spPr/>
      <dgm:t>
        <a:bodyPr/>
        <a:lstStyle/>
        <a:p>
          <a:endParaRPr lang="en-US"/>
        </a:p>
      </dgm:t>
    </dgm:pt>
    <dgm:pt modelId="{50F154FF-1183-4A6A-B51C-950B468EE1CA}" type="sibTrans" cxnId="{06497B24-9981-4468-B363-49DC3274A319}">
      <dgm:prSet/>
      <dgm:spPr/>
      <dgm:t>
        <a:bodyPr/>
        <a:lstStyle/>
        <a:p>
          <a:endParaRPr lang="en-US"/>
        </a:p>
      </dgm:t>
    </dgm:pt>
    <dgm:pt modelId="{98F78533-223C-43C8-AE06-75CD56322629}" type="pres">
      <dgm:prSet presAssocID="{03ED3DF3-F2E7-424D-8856-B8A079AB42D9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19B3780-1B7E-4159-BE0B-9D99F3C9B42C}" type="pres">
      <dgm:prSet presAssocID="{03ED3DF3-F2E7-424D-8856-B8A079AB42D9}" presName="triangle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2953A1-7B6D-47F6-BC30-9E40A69EF386}" type="pres">
      <dgm:prSet presAssocID="{03ED3DF3-F2E7-424D-8856-B8A079AB42D9}" presName="triangle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59A766-EC9D-4215-913D-8AF5F2B2E306}" type="pres">
      <dgm:prSet presAssocID="{03ED3DF3-F2E7-424D-8856-B8A079AB42D9}" presName="triangle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DEFB68-99B8-4114-8583-718792789219}" type="pres">
      <dgm:prSet presAssocID="{03ED3DF3-F2E7-424D-8856-B8A079AB42D9}" presName="triangle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5EEFD3-3018-433D-8962-C2BB41CD1D0E}" srcId="{03ED3DF3-F2E7-424D-8856-B8A079AB42D9}" destId="{B36ED411-0CCD-41C2-9F8D-E817C44462F5}" srcOrd="1" destOrd="0" parTransId="{2D5E3343-F227-4428-AACB-7314D6B3AB76}" sibTransId="{C28B877E-8081-4904-BF72-7230CA88472D}"/>
    <dgm:cxn modelId="{BC61C4B4-816D-4CDC-9D00-2D20D9F8C727}" type="presOf" srcId="{03ED3DF3-F2E7-424D-8856-B8A079AB42D9}" destId="{98F78533-223C-43C8-AE06-75CD56322629}" srcOrd="0" destOrd="0" presId="urn:microsoft.com/office/officeart/2005/8/layout/pyramid4"/>
    <dgm:cxn modelId="{06497B24-9981-4468-B363-49DC3274A319}" srcId="{03ED3DF3-F2E7-424D-8856-B8A079AB42D9}" destId="{A16596DE-63CF-41F7-908F-D88E49DB0681}" srcOrd="3" destOrd="0" parTransId="{0672B7A1-7714-4FE9-8716-180F3507248B}" sibTransId="{50F154FF-1183-4A6A-B51C-950B468EE1CA}"/>
    <dgm:cxn modelId="{2B846C45-B601-41E0-9D3E-E827AF3AA4E5}" type="presOf" srcId="{6C665141-9A37-4C0D-AA57-C191038E0069}" destId="{0C59A766-EC9D-4215-913D-8AF5F2B2E306}" srcOrd="0" destOrd="0" presId="urn:microsoft.com/office/officeart/2005/8/layout/pyramid4"/>
    <dgm:cxn modelId="{21664ACF-426A-4822-BBB9-1B7F9E0038FD}" srcId="{03ED3DF3-F2E7-424D-8856-B8A079AB42D9}" destId="{6C665141-9A37-4C0D-AA57-C191038E0069}" srcOrd="2" destOrd="0" parTransId="{8B782161-224E-4BCD-9378-FFA0646E19BA}" sibTransId="{94CFEAB9-A040-4896-A8A9-1CF60AA19E76}"/>
    <dgm:cxn modelId="{98C90B18-ABBF-4F93-9812-300ACB4B51BF}" srcId="{03ED3DF3-F2E7-424D-8856-B8A079AB42D9}" destId="{A1B2C6C9-CD2A-4FEA-81BB-C799D96F550D}" srcOrd="0" destOrd="0" parTransId="{3F8AE622-4C68-4784-88C9-D9B4DBF0A9E8}" sibTransId="{10E25BFF-9848-4F40-802A-7407AF56809F}"/>
    <dgm:cxn modelId="{F42E215C-8AF3-44E7-BEAC-17823A54C71C}" type="presOf" srcId="{A16596DE-63CF-41F7-908F-D88E49DB0681}" destId="{46DEFB68-99B8-4114-8583-718792789219}" srcOrd="0" destOrd="0" presId="urn:microsoft.com/office/officeart/2005/8/layout/pyramid4"/>
    <dgm:cxn modelId="{E265A3E0-7674-4A91-9F88-000E5FFF1437}" type="presOf" srcId="{A1B2C6C9-CD2A-4FEA-81BB-C799D96F550D}" destId="{519B3780-1B7E-4159-BE0B-9D99F3C9B42C}" srcOrd="0" destOrd="0" presId="urn:microsoft.com/office/officeart/2005/8/layout/pyramid4"/>
    <dgm:cxn modelId="{A65C0ED3-5329-46CB-9B70-6E881195E4E7}" type="presOf" srcId="{B36ED411-0CCD-41C2-9F8D-E817C44462F5}" destId="{412953A1-7B6D-47F6-BC30-9E40A69EF386}" srcOrd="0" destOrd="0" presId="urn:microsoft.com/office/officeart/2005/8/layout/pyramid4"/>
    <dgm:cxn modelId="{1867E698-9240-4C4D-8388-6E8A4B768F14}" type="presParOf" srcId="{98F78533-223C-43C8-AE06-75CD56322629}" destId="{519B3780-1B7E-4159-BE0B-9D99F3C9B42C}" srcOrd="0" destOrd="0" presId="urn:microsoft.com/office/officeart/2005/8/layout/pyramid4"/>
    <dgm:cxn modelId="{383D62A8-3F8C-477E-8EC0-DFF56CC1329F}" type="presParOf" srcId="{98F78533-223C-43C8-AE06-75CD56322629}" destId="{412953A1-7B6D-47F6-BC30-9E40A69EF386}" srcOrd="1" destOrd="0" presId="urn:microsoft.com/office/officeart/2005/8/layout/pyramid4"/>
    <dgm:cxn modelId="{F472039B-BC10-4F29-BE7F-BB4C12B6A372}" type="presParOf" srcId="{98F78533-223C-43C8-AE06-75CD56322629}" destId="{0C59A766-EC9D-4215-913D-8AF5F2B2E306}" srcOrd="2" destOrd="0" presId="urn:microsoft.com/office/officeart/2005/8/layout/pyramid4"/>
    <dgm:cxn modelId="{0FE86667-1DEA-4618-B426-4C6EF9A48078}" type="presParOf" srcId="{98F78533-223C-43C8-AE06-75CD56322629}" destId="{46DEFB68-99B8-4114-8583-718792789219}" srcOrd="3" destOrd="0" presId="urn:microsoft.com/office/officeart/2005/8/layout/pyramid4"/>
  </dgm:cxnLst>
  <dgm:bg/>
  <dgm:whole/>
  <dgm:extLst>
    <a:ext uri="http://schemas.microsoft.com/office/drawing/2008/diagram">
      <dsp:dataModelExt xmlns="" xmlns:dsp="http://schemas.microsoft.com/office/drawing/2008/diagram" relId="rId1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3307FF-3737-4DC3-8795-A9A17C03D266}">
      <dsp:nvSpPr>
        <dsp:cNvPr id="0" name=""/>
        <dsp:cNvSpPr/>
      </dsp:nvSpPr>
      <dsp:spPr>
        <a:xfrm>
          <a:off x="1096405" y="0"/>
          <a:ext cx="1096405" cy="1182782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smtClean="0"/>
            <a:t>TW</a:t>
          </a:r>
          <a:endParaRPr lang="en-US" sz="3900" kern="1200"/>
        </a:p>
      </dsp:txBody>
      <dsp:txXfrm>
        <a:off x="1096405" y="0"/>
        <a:ext cx="1096405" cy="1182782"/>
      </dsp:txXfrm>
    </dsp:sp>
    <dsp:sp modelId="{37A68F15-D9F5-481F-9701-86CABF4614FA}">
      <dsp:nvSpPr>
        <dsp:cNvPr id="0" name=""/>
        <dsp:cNvSpPr/>
      </dsp:nvSpPr>
      <dsp:spPr>
        <a:xfrm>
          <a:off x="548202" y="1182782"/>
          <a:ext cx="2192811" cy="1182782"/>
        </a:xfrm>
        <a:prstGeom prst="trapezoid">
          <a:avLst>
            <a:gd name="adj" fmla="val 4634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smtClean="0"/>
            <a:t>Tỉnh</a:t>
          </a:r>
          <a:endParaRPr lang="en-US" sz="3900" kern="1200"/>
        </a:p>
      </dsp:txBody>
      <dsp:txXfrm>
        <a:off x="931944" y="1182782"/>
        <a:ext cx="1425327" cy="1182782"/>
      </dsp:txXfrm>
    </dsp:sp>
    <dsp:sp modelId="{1E204A26-5AE7-4597-AB65-4E66012134F5}">
      <dsp:nvSpPr>
        <dsp:cNvPr id="0" name=""/>
        <dsp:cNvSpPr/>
      </dsp:nvSpPr>
      <dsp:spPr>
        <a:xfrm>
          <a:off x="0" y="2365564"/>
          <a:ext cx="3289217" cy="1182782"/>
        </a:xfrm>
        <a:prstGeom prst="trapezoid">
          <a:avLst>
            <a:gd name="adj" fmla="val 46349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smtClean="0"/>
            <a:t>Xã, Huyện </a:t>
          </a:r>
          <a:endParaRPr lang="en-US" sz="3900" kern="1200"/>
        </a:p>
      </dsp:txBody>
      <dsp:txXfrm>
        <a:off x="575612" y="2365564"/>
        <a:ext cx="2137991" cy="118278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E2D6283-1010-44CF-8CF3-4B710A14E2AB}">
      <dsp:nvSpPr>
        <dsp:cNvPr id="0" name=""/>
        <dsp:cNvSpPr/>
      </dsp:nvSpPr>
      <dsp:spPr>
        <a:xfrm rot="10800000">
          <a:off x="0" y="0"/>
          <a:ext cx="3088284" cy="1189149"/>
        </a:xfrm>
        <a:prstGeom prst="trapezoid">
          <a:avLst>
            <a:gd name="adj" fmla="val 43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smtClean="0"/>
            <a:t>Tỉnh</a:t>
          </a:r>
          <a:endParaRPr lang="en-US" sz="3700" kern="1200"/>
        </a:p>
      </dsp:txBody>
      <dsp:txXfrm>
        <a:off x="540449" y="0"/>
        <a:ext cx="2007384" cy="1189149"/>
      </dsp:txXfrm>
    </dsp:sp>
    <dsp:sp modelId="{96A17CE6-7C45-429B-B32B-85C015EE8EDE}">
      <dsp:nvSpPr>
        <dsp:cNvPr id="0" name=""/>
        <dsp:cNvSpPr/>
      </dsp:nvSpPr>
      <dsp:spPr>
        <a:xfrm rot="10800000">
          <a:off x="514713" y="1189149"/>
          <a:ext cx="2058856" cy="1189149"/>
        </a:xfrm>
        <a:prstGeom prst="trapezoid">
          <a:avLst>
            <a:gd name="adj" fmla="val 43284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smtClean="0"/>
            <a:t>Huyện</a:t>
          </a:r>
          <a:endParaRPr lang="en-US" sz="3700" kern="1200"/>
        </a:p>
      </dsp:txBody>
      <dsp:txXfrm>
        <a:off x="875013" y="1189149"/>
        <a:ext cx="1338256" cy="1189149"/>
      </dsp:txXfrm>
    </dsp:sp>
    <dsp:sp modelId="{25EF2863-5929-4EA6-B3A6-9E8FA9924ACD}">
      <dsp:nvSpPr>
        <dsp:cNvPr id="0" name=""/>
        <dsp:cNvSpPr/>
      </dsp:nvSpPr>
      <dsp:spPr>
        <a:xfrm rot="10800000">
          <a:off x="1029427" y="2378298"/>
          <a:ext cx="1029428" cy="1189149"/>
        </a:xfrm>
        <a:prstGeom prst="trapezoid">
          <a:avLst>
            <a:gd name="adj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smtClean="0"/>
            <a:t>Xã</a:t>
          </a:r>
          <a:endParaRPr lang="en-US" sz="3700" kern="1200"/>
        </a:p>
      </dsp:txBody>
      <dsp:txXfrm>
        <a:off x="1029427" y="2378298"/>
        <a:ext cx="1029428" cy="118914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9B3780-1B7E-4159-BE0B-9D99F3C9B42C}">
      <dsp:nvSpPr>
        <dsp:cNvPr id="0" name=""/>
        <dsp:cNvSpPr/>
      </dsp:nvSpPr>
      <dsp:spPr>
        <a:xfrm>
          <a:off x="826394" y="205097"/>
          <a:ext cx="1652788" cy="165278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smtClean="0">
              <a:solidFill>
                <a:schemeClr val="tx1"/>
              </a:solidFill>
            </a:rPr>
            <a:t>Huyện/ xã</a:t>
          </a:r>
          <a:endParaRPr lang="en-US" sz="1700" b="1" kern="1200">
            <a:solidFill>
              <a:schemeClr val="tx1"/>
            </a:solidFill>
          </a:endParaRPr>
        </a:p>
      </dsp:txBody>
      <dsp:txXfrm>
        <a:off x="826394" y="205097"/>
        <a:ext cx="1652788" cy="1652788"/>
      </dsp:txXfrm>
    </dsp:sp>
    <dsp:sp modelId="{412953A1-7B6D-47F6-BC30-9E40A69EF386}">
      <dsp:nvSpPr>
        <dsp:cNvPr id="0" name=""/>
        <dsp:cNvSpPr/>
      </dsp:nvSpPr>
      <dsp:spPr>
        <a:xfrm>
          <a:off x="0" y="1857886"/>
          <a:ext cx="1652788" cy="165278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smtClean="0">
              <a:solidFill>
                <a:schemeClr val="tx1"/>
              </a:solidFill>
            </a:rPr>
            <a:t>Huyện/ xã</a:t>
          </a:r>
          <a:endParaRPr lang="en-US" sz="1700" b="1" kern="1200">
            <a:solidFill>
              <a:schemeClr val="tx1"/>
            </a:solidFill>
          </a:endParaRPr>
        </a:p>
      </dsp:txBody>
      <dsp:txXfrm>
        <a:off x="0" y="1857886"/>
        <a:ext cx="1652788" cy="1652788"/>
      </dsp:txXfrm>
    </dsp:sp>
    <dsp:sp modelId="{0C59A766-EC9D-4215-913D-8AF5F2B2E306}">
      <dsp:nvSpPr>
        <dsp:cNvPr id="0" name=""/>
        <dsp:cNvSpPr/>
      </dsp:nvSpPr>
      <dsp:spPr>
        <a:xfrm rot="10800000">
          <a:off x="826394" y="1857886"/>
          <a:ext cx="1652788" cy="165278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solidFill>
                <a:schemeClr val="tx1"/>
              </a:solidFill>
            </a:rPr>
            <a:t>Tỉnh (Sở, ban, ngành)</a:t>
          </a:r>
          <a:endParaRPr lang="en-US" sz="1800" b="1" kern="1200">
            <a:solidFill>
              <a:schemeClr val="tx1"/>
            </a:solidFill>
          </a:endParaRPr>
        </a:p>
      </dsp:txBody>
      <dsp:txXfrm rot="10800000">
        <a:off x="826394" y="1857886"/>
        <a:ext cx="1652788" cy="1652788"/>
      </dsp:txXfrm>
    </dsp:sp>
    <dsp:sp modelId="{46DEFB68-99B8-4114-8583-718792789219}">
      <dsp:nvSpPr>
        <dsp:cNvPr id="0" name=""/>
        <dsp:cNvSpPr/>
      </dsp:nvSpPr>
      <dsp:spPr>
        <a:xfrm>
          <a:off x="1652788" y="1857886"/>
          <a:ext cx="1652788" cy="1652788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b="1" kern="1200" smtClean="0">
              <a:solidFill>
                <a:schemeClr val="tx1"/>
              </a:solidFill>
            </a:rPr>
            <a:t>Huyện/ xã</a:t>
          </a:r>
          <a:endParaRPr lang="en-US" sz="1700" b="1" kern="1200">
            <a:solidFill>
              <a:schemeClr val="tx1"/>
            </a:solidFill>
          </a:endParaRPr>
        </a:p>
      </dsp:txBody>
      <dsp:txXfrm>
        <a:off x="1652788" y="1857886"/>
        <a:ext cx="1652788" cy="165278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3">
  <dgm:title val=""/>
  <dgm:desc val=""/>
  <dgm:catLst>
    <dgm:cat type="pyramid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T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T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rev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t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C442D-8085-524C-970C-E4493E3BE4CA}" type="datetimeFigureOut">
              <a:rPr lang="en-US" smtClean="0"/>
              <a:pPr/>
              <a:t>10/12/2018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6F79E2-2CA7-B947-8FC4-C92F4DCC06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90963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6F79E2-2CA7-B947-8FC4-C92F4DCC069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altLang="x-none">
              <a:latin typeface="Times New Roman" charset="0"/>
            </a:endParaRPr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338">
              <a:defRPr sz="2200" b="1">
                <a:solidFill>
                  <a:schemeClr val="tx2"/>
                </a:solidFill>
                <a:latin typeface="Arial" charset="0"/>
              </a:defRPr>
            </a:lvl1pPr>
            <a:lvl2pPr marL="742950" indent="-285750" defTabSz="922338">
              <a:defRPr sz="2200" b="1">
                <a:solidFill>
                  <a:schemeClr val="tx2"/>
                </a:solidFill>
                <a:latin typeface="Arial" charset="0"/>
              </a:defRPr>
            </a:lvl2pPr>
            <a:lvl3pPr marL="1143000" indent="-228600" defTabSz="922338">
              <a:defRPr sz="2200" b="1">
                <a:solidFill>
                  <a:schemeClr val="tx2"/>
                </a:solidFill>
                <a:latin typeface="Arial" charset="0"/>
              </a:defRPr>
            </a:lvl3pPr>
            <a:lvl4pPr marL="1600200" indent="-228600" defTabSz="922338">
              <a:defRPr sz="2200" b="1">
                <a:solidFill>
                  <a:schemeClr val="tx2"/>
                </a:solidFill>
                <a:latin typeface="Arial" charset="0"/>
              </a:defRPr>
            </a:lvl4pPr>
            <a:lvl5pPr marL="2057400" indent="-228600" defTabSz="922338">
              <a:defRPr sz="2200" b="1">
                <a:solidFill>
                  <a:schemeClr val="tx2"/>
                </a:solidFill>
                <a:latin typeface="Arial" charset="0"/>
              </a:defRPr>
            </a:lvl5pPr>
            <a:lvl6pPr marL="25146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2"/>
                </a:solidFill>
                <a:latin typeface="Arial" charset="0"/>
              </a:defRPr>
            </a:lvl6pPr>
            <a:lvl7pPr marL="29718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2"/>
                </a:solidFill>
                <a:latin typeface="Arial" charset="0"/>
              </a:defRPr>
            </a:lvl7pPr>
            <a:lvl8pPr marL="34290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2"/>
                </a:solidFill>
                <a:latin typeface="Arial" charset="0"/>
              </a:defRPr>
            </a:lvl8pPr>
            <a:lvl9pPr marL="3886200" indent="-228600" defTabSz="922338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chemeClr val="tx2"/>
                </a:solidFill>
                <a:latin typeface="Arial" charset="0"/>
              </a:defRPr>
            </a:lvl9pPr>
          </a:lstStyle>
          <a:p>
            <a:fld id="{054F9A9A-CCCD-1344-975A-CEF8440CBD91}" type="slidenum">
              <a:rPr lang="de-DE" altLang="x-none" sz="1200" b="0">
                <a:solidFill>
                  <a:schemeClr val="tx1"/>
                </a:solidFill>
                <a:latin typeface="Times New Roman" charset="0"/>
              </a:rPr>
              <a:pPr/>
              <a:t>15</a:t>
            </a:fld>
            <a:endParaRPr lang="de-DE" altLang="x-none" sz="1200" b="0">
              <a:solidFill>
                <a:schemeClr val="tx1"/>
              </a:solidFill>
              <a:latin typeface="Times New Roman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44823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ED6FFA-76F3-44C7-9504-3F45238B4938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57944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67" y="352425"/>
            <a:ext cx="19685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1"/>
            <a:ext cx="1780117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5073650"/>
            <a:ext cx="27432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368" y="6518276"/>
            <a:ext cx="295063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5060950"/>
          </a:xfrm>
          <a:prstGeom prst="rect">
            <a:avLst/>
          </a:prstGeom>
        </p:spPr>
        <p:txBody>
          <a:bodyPr/>
          <a:lstStyle>
            <a:lvl1pPr>
              <a:buClr>
                <a:srgbClr val="0070C0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70C0"/>
              </a:buCl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70C0"/>
              </a:buCl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70C0"/>
              </a:buCl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70C0"/>
              </a:buCl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2245278" y="302554"/>
            <a:ext cx="8881717" cy="707571"/>
          </a:xfrm>
          <a:prstGeom prst="rect">
            <a:avLst/>
          </a:prstGeom>
        </p:spPr>
        <p:txBody>
          <a:bodyPr lIns="91427" tIns="45714" rIns="91427" bIns="45714"/>
          <a:lstStyle>
            <a:lvl1pPr algn="l">
              <a:buNone/>
              <a:defRPr sz="33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defRPr>
            </a:lvl1pPr>
            <a:lvl2pPr algn="l">
              <a:defRPr>
                <a:latin typeface="Tahoma" pitchFamily="34" charset="0"/>
                <a:cs typeface="Tahoma" pitchFamily="34" charset="0"/>
              </a:defRPr>
            </a:lvl2pPr>
            <a:lvl3pPr algn="l">
              <a:defRPr>
                <a:latin typeface="Tahoma" pitchFamily="34" charset="0"/>
                <a:cs typeface="Tahoma" pitchFamily="34" charset="0"/>
              </a:defRPr>
            </a:lvl3pPr>
            <a:lvl4pPr algn="l">
              <a:defRPr>
                <a:latin typeface="Tahoma" pitchFamily="34" charset="0"/>
                <a:cs typeface="Tahoma" pitchFamily="34" charset="0"/>
              </a:defRPr>
            </a:lvl4pPr>
            <a:lvl5pPr algn="l">
              <a:defRPr>
                <a:latin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37784668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67" y="352425"/>
            <a:ext cx="19685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1"/>
            <a:ext cx="1780117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5073650"/>
            <a:ext cx="27432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368" y="6518276"/>
            <a:ext cx="295063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5060950"/>
          </a:xfrm>
          <a:prstGeom prst="rect">
            <a:avLst/>
          </a:prstGeom>
        </p:spPr>
        <p:txBody>
          <a:bodyPr/>
          <a:lstStyle>
            <a:lvl1pPr>
              <a:buClr>
                <a:srgbClr val="0070C0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70C0"/>
              </a:buCl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70C0"/>
              </a:buCl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70C0"/>
              </a:buCl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70C0"/>
              </a:buCl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2245278" y="302554"/>
            <a:ext cx="8881717" cy="707571"/>
          </a:xfrm>
          <a:prstGeom prst="rect">
            <a:avLst/>
          </a:prstGeom>
        </p:spPr>
        <p:txBody>
          <a:bodyPr lIns="91427" tIns="45714" rIns="91427" bIns="45714"/>
          <a:lstStyle>
            <a:lvl1pPr algn="l">
              <a:buNone/>
              <a:defRPr sz="33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defRPr>
            </a:lvl1pPr>
            <a:lvl2pPr algn="l">
              <a:defRPr>
                <a:latin typeface="Tahoma" pitchFamily="34" charset="0"/>
                <a:cs typeface="Tahoma" pitchFamily="34" charset="0"/>
              </a:defRPr>
            </a:lvl2pPr>
            <a:lvl3pPr algn="l">
              <a:defRPr>
                <a:latin typeface="Tahoma" pitchFamily="34" charset="0"/>
                <a:cs typeface="Tahoma" pitchFamily="34" charset="0"/>
              </a:defRPr>
            </a:lvl3pPr>
            <a:lvl4pPr algn="l">
              <a:defRPr>
                <a:latin typeface="Tahoma" pitchFamily="34" charset="0"/>
                <a:cs typeface="Tahoma" pitchFamily="34" charset="0"/>
              </a:defRPr>
            </a:lvl4pPr>
            <a:lvl5pPr algn="l">
              <a:defRPr>
                <a:latin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1679728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67" y="352425"/>
            <a:ext cx="196850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1"/>
            <a:ext cx="1780117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8800" y="5073650"/>
            <a:ext cx="27432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8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1368" y="6518276"/>
            <a:ext cx="295063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0972800" cy="5060950"/>
          </a:xfrm>
          <a:prstGeom prst="rect">
            <a:avLst/>
          </a:prstGeom>
        </p:spPr>
        <p:txBody>
          <a:bodyPr/>
          <a:lstStyle>
            <a:lvl1pPr>
              <a:buClr>
                <a:srgbClr val="0070C0"/>
              </a:buClr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Clr>
                <a:srgbClr val="0070C0"/>
              </a:buClr>
              <a:defRPr sz="20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Clr>
                <a:srgbClr val="0070C0"/>
              </a:buClr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Clr>
                <a:srgbClr val="0070C0"/>
              </a:buCl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Clr>
                <a:srgbClr val="0070C0"/>
              </a:buClr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2245278" y="302554"/>
            <a:ext cx="8881717" cy="707571"/>
          </a:xfrm>
          <a:prstGeom prst="rect">
            <a:avLst/>
          </a:prstGeom>
        </p:spPr>
        <p:txBody>
          <a:bodyPr lIns="91427" tIns="45714" rIns="91427" bIns="45714"/>
          <a:lstStyle>
            <a:lvl1pPr algn="l">
              <a:buNone/>
              <a:defRPr sz="33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defRPr>
            </a:lvl1pPr>
            <a:lvl2pPr algn="l">
              <a:defRPr>
                <a:latin typeface="Tahoma" pitchFamily="34" charset="0"/>
                <a:cs typeface="Tahoma" pitchFamily="34" charset="0"/>
              </a:defRPr>
            </a:lvl2pPr>
            <a:lvl3pPr algn="l">
              <a:defRPr>
                <a:latin typeface="Tahoma" pitchFamily="34" charset="0"/>
                <a:cs typeface="Tahoma" pitchFamily="34" charset="0"/>
              </a:defRPr>
            </a:lvl3pPr>
            <a:lvl4pPr algn="l">
              <a:defRPr>
                <a:latin typeface="Tahoma" pitchFamily="34" charset="0"/>
                <a:cs typeface="Tahoma" pitchFamily="34" charset="0"/>
              </a:defRPr>
            </a:lvl4pPr>
            <a:lvl5pPr algn="l">
              <a:defRPr>
                <a:latin typeface="Tahoma" pitchFamily="34" charset="0"/>
                <a:cs typeface="Tahom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="" xmlns:p14="http://schemas.microsoft.com/office/powerpoint/2010/main" val="659094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19088"/>
            <a:ext cx="10972800" cy="67151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393825"/>
            <a:ext cx="10972800" cy="4930775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10/12/2018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463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707" r:id="rId16"/>
    <p:sldLayoutId id="2147483708" r:id="rId17"/>
    <p:sldLayoutId id="2147483709" r:id="rId18"/>
    <p:sldLayoutId id="2147483710" r:id="rId19"/>
    <p:sldLayoutId id="2147483711" r:id="rId20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Document1.docx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tiff"/><Relationship Id="rId5" Type="http://schemas.openxmlformats.org/officeDocument/2006/relationships/image" Target="../media/image26.tiff"/><Relationship Id="rId4" Type="http://schemas.openxmlformats.org/officeDocument/2006/relationships/image" Target="../media/image25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tiff"/><Relationship Id="rId5" Type="http://schemas.openxmlformats.org/officeDocument/2006/relationships/image" Target="../media/image29.tiff"/><Relationship Id="rId4" Type="http://schemas.openxmlformats.org/officeDocument/2006/relationships/image" Target="../media/image26.tif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tiff"/><Relationship Id="rId3" Type="http://schemas.openxmlformats.org/officeDocument/2006/relationships/image" Target="../media/image31.tiff"/><Relationship Id="rId7" Type="http://schemas.openxmlformats.org/officeDocument/2006/relationships/image" Target="../media/image35.tiff"/><Relationship Id="rId2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tiff"/><Relationship Id="rId5" Type="http://schemas.openxmlformats.org/officeDocument/2006/relationships/image" Target="../media/image33.tiff"/><Relationship Id="rId4" Type="http://schemas.openxmlformats.org/officeDocument/2006/relationships/image" Target="../media/image3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Nguyen%20Kim%20Hiep\Desktop\baigiangCCHC\PS%20TRUNG%20T&#194;M%20H&#192;NH%20CH&#205;NH%20C&#212;NG%20&#272;&#7890;NG%20NAI.mp4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Nguyen%20Kim%20Hiep\Desktop\baigiangCCHC\C&#7843;i%20c&#225;ch%20h&#224;nh%20ch&#237;nh%20V&#259;n%20ph&#242;ng%20m&#7897;t%20c&#7917;a,%20m&#7895;i%20n&#417;i%20m&#7897;t%20ki&#7875;u%20-%20Vi.mp4" TargetMode="Externa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slideLayout" Target="../slideLayouts/slideLayout19.xml"/><Relationship Id="rId1" Type="http://schemas.openxmlformats.org/officeDocument/2006/relationships/video" Target="file:///C:\Users\Nguyen%20Kim%20Hiep\Desktop\baigiangCCHC\HCC_Tinh%20DN%20Infographic%20Clip%20(1).mp4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13" Type="http://schemas.openxmlformats.org/officeDocument/2006/relationships/diagramColors" Target="../diagrams/colors3.xml"/><Relationship Id="rId18" Type="http://schemas.microsoft.com/office/2007/relationships/diagramDrawing" Target="../diagrams/drawing2.xml"/><Relationship Id="rId3" Type="http://schemas.openxmlformats.org/officeDocument/2006/relationships/diagramLayout" Target="../diagrams/layout1.xml"/><Relationship Id="rId7" Type="http://schemas.openxmlformats.org/officeDocument/2006/relationships/diagramLayout" Target="../diagrams/layout2.xml"/><Relationship Id="rId12" Type="http://schemas.openxmlformats.org/officeDocument/2006/relationships/diagramQuickStyle" Target="../diagrams/quickStyle3.xml"/><Relationship Id="rId1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diagramLayout" Target="../diagrams/layout3.xml"/><Relationship Id="rId5" Type="http://schemas.openxmlformats.org/officeDocument/2006/relationships/diagramColors" Target="../diagrams/colors1.xml"/><Relationship Id="rId10" Type="http://schemas.openxmlformats.org/officeDocument/2006/relationships/diagramData" Target="../diagrams/data3.xml"/><Relationship Id="rId4" Type="http://schemas.openxmlformats.org/officeDocument/2006/relationships/diagramQuickStyle" Target="../diagrams/quickStyle1.xml"/><Relationship Id="rId9" Type="http://schemas.openxmlformats.org/officeDocument/2006/relationships/diagramColors" Target="../diagrams/colors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443038" y="304271"/>
            <a:ext cx="8716790" cy="16463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b="1" dirty="0" smtClean="0">
                <a:solidFill>
                  <a:schemeClr val="tx1"/>
                </a:solidFill>
                <a:latin typeface="+mn-lt"/>
              </a:rPr>
              <a:t>LÀN SÓNG CÁCH MẠNG CÔNG NGHỆ 4.0 TRONG CẢI CÁCH HÀNH CHÍNH</a:t>
            </a:r>
            <a:endParaRPr lang="en-US" b="1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6881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4545FF0-030E-8B42-8E17-C206CCF70B30}" type="slidenum">
              <a:rPr lang="en-US" altLang="x-none" b="0">
                <a:solidFill>
                  <a:schemeClr val="tx1"/>
                </a:solidFill>
                <a:latin typeface="Arial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en-US" altLang="x-none" b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563" b="10255"/>
          <a:stretch>
            <a:fillRect/>
          </a:stretch>
        </p:blipFill>
        <p:spPr bwMode="auto">
          <a:xfrm>
            <a:off x="1143000" y="571500"/>
            <a:ext cx="990600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Oval 4"/>
          <p:cNvSpPr>
            <a:spLocks noChangeArrowheads="1"/>
          </p:cNvSpPr>
          <p:nvPr/>
        </p:nvSpPr>
        <p:spPr bwMode="auto">
          <a:xfrm>
            <a:off x="1595438" y="295275"/>
            <a:ext cx="3429000" cy="704850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tIns="0" rIns="0" bIns="0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x-none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4582" name="Oval 7"/>
          <p:cNvSpPr>
            <a:spLocks noChangeArrowheads="1"/>
          </p:cNvSpPr>
          <p:nvPr/>
        </p:nvSpPr>
        <p:spPr bwMode="auto">
          <a:xfrm>
            <a:off x="4738688" y="2138363"/>
            <a:ext cx="3429000" cy="704850"/>
          </a:xfrm>
          <a:prstGeom prst="ellips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tIns="0" rIns="0" bIns="0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x-none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4583" name="TextBox 8"/>
          <p:cNvSpPr txBox="1">
            <a:spLocks noChangeArrowheads="1"/>
          </p:cNvSpPr>
          <p:nvPr/>
        </p:nvSpPr>
        <p:spPr bwMode="auto">
          <a:xfrm>
            <a:off x="6789738" y="4143375"/>
            <a:ext cx="37385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Mỗi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công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chức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tiếp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nhận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có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tài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khoản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riêng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để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quản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lý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hồ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sơ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mình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tiếp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sz="2000" u="sng" dirty="0" err="1" smtClean="0">
                <a:solidFill>
                  <a:schemeClr val="tx2"/>
                </a:solidFill>
                <a:latin typeface="Arial" charset="0"/>
              </a:rPr>
              <a:t>nhận</a:t>
            </a:r>
            <a:r>
              <a:rPr lang="en-US" altLang="x-none" sz="2000" u="sng" dirty="0" smtClean="0">
                <a:solidFill>
                  <a:schemeClr val="tx2"/>
                </a:solidFill>
                <a:latin typeface="Arial" charset="0"/>
              </a:rPr>
              <a:t> </a:t>
            </a:r>
            <a:endParaRPr lang="en-US" altLang="x-none" dirty="0">
              <a:solidFill>
                <a:schemeClr val="tx2"/>
              </a:solidFill>
              <a:latin typeface="Arial" charset="0"/>
            </a:endParaRPr>
          </a:p>
        </p:txBody>
      </p:sp>
      <p:cxnSp>
        <p:nvCxnSpPr>
          <p:cNvPr id="24584" name="Straight Arrow Connector 9"/>
          <p:cNvCxnSpPr>
            <a:cxnSpLocks noChangeShapeType="1"/>
          </p:cNvCxnSpPr>
          <p:nvPr/>
        </p:nvCxnSpPr>
        <p:spPr bwMode="auto">
          <a:xfrm rot="16200000" flipV="1">
            <a:off x="6981826" y="3100388"/>
            <a:ext cx="1300162" cy="785813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="" xmlns:p14="http://schemas.microsoft.com/office/powerpoint/2010/main" val="43085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EBE7FB4B-B2A1-2946-95BF-46DDFD1BB494}" type="slidenum">
              <a:rPr lang="en-US" altLang="x-none" b="0">
                <a:solidFill>
                  <a:schemeClr val="tx1"/>
                </a:solidFill>
                <a:latin typeface="Arial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11</a:t>
            </a:fld>
            <a:endParaRPr lang="en-US" altLang="x-none" b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0"/>
            <a:ext cx="9906000" cy="670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7" name="Oval 3"/>
          <p:cNvSpPr>
            <a:spLocks noChangeArrowheads="1"/>
          </p:cNvSpPr>
          <p:nvPr/>
        </p:nvSpPr>
        <p:spPr bwMode="auto">
          <a:xfrm>
            <a:off x="1452564" y="357188"/>
            <a:ext cx="1214437" cy="70485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tIns="0" rIns="0" bIns="0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x-none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6628" name="TextBox 4"/>
          <p:cNvSpPr txBox="1">
            <a:spLocks noChangeArrowheads="1"/>
          </p:cNvSpPr>
          <p:nvPr/>
        </p:nvSpPr>
        <p:spPr bwMode="auto">
          <a:xfrm>
            <a:off x="5453064" y="5000625"/>
            <a:ext cx="521493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>
                <a:solidFill>
                  <a:srgbClr val="404040"/>
                </a:solidFill>
                <a:latin typeface="Calibri" charset="0"/>
              </a:defRPr>
            </a:lvl1pPr>
            <a:lvl2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marL="0" lvl="1" algn="ctr">
              <a:spcBef>
                <a:spcPct val="0"/>
              </a:spcBef>
              <a:buClrTx/>
              <a:buSzTx/>
              <a:buNone/>
            </a:pP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Giao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diện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của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phần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mềm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Một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cửa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điện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tử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tỉnh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Đồng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2000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Nai</a:t>
            </a:r>
            <a:r>
              <a:rPr lang="en-US" altLang="x-none" sz="2000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endParaRPr lang="en-US" altLang="x-none" sz="200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6629" name="Oval 5"/>
          <p:cNvSpPr>
            <a:spLocks noChangeArrowheads="1"/>
          </p:cNvSpPr>
          <p:nvPr/>
        </p:nvSpPr>
        <p:spPr bwMode="auto">
          <a:xfrm>
            <a:off x="5095875" y="2000250"/>
            <a:ext cx="3214688" cy="5715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tIns="0" rIns="0" bIns="0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x-none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6630" name="TextBox 6"/>
          <p:cNvSpPr txBox="1">
            <a:spLocks noChangeArrowheads="1"/>
          </p:cNvSpPr>
          <p:nvPr/>
        </p:nvSpPr>
        <p:spPr bwMode="auto">
          <a:xfrm>
            <a:off x="7596189" y="2571751"/>
            <a:ext cx="328612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600">
                <a:solidFill>
                  <a:srgbClr val="404040"/>
                </a:solidFill>
                <a:latin typeface="Calibri" charset="0"/>
              </a:defRPr>
            </a:lvl2pPr>
            <a:lvl3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marL="0" lvl="2">
              <a:spcBef>
                <a:spcPct val="0"/>
              </a:spcBef>
              <a:buClrTx/>
              <a:buSzTx/>
              <a:buNone/>
            </a:pP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Số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điện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thoại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để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gửi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hệ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thống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phần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mềm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gửi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tự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động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tin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nhắn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thông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báo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về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tình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trạng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hồ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sơ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tới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người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 </a:t>
            </a:r>
            <a:r>
              <a:rPr lang="en-US" altLang="x-none" sz="1200" b="1" dirty="0" err="1" smtClean="0">
                <a:solidFill>
                  <a:schemeClr val="tx2"/>
                </a:solidFill>
                <a:latin typeface="Arial" charset="0"/>
                <a:sym typeface="Wingdings" charset="2"/>
              </a:rPr>
              <a:t>nộp</a:t>
            </a:r>
            <a:r>
              <a:rPr lang="en-US" altLang="x-none" sz="1200" b="1" dirty="0" smtClean="0">
                <a:solidFill>
                  <a:schemeClr val="tx2"/>
                </a:solidFill>
                <a:latin typeface="Arial" charset="0"/>
                <a:sym typeface="Wingdings" charset="2"/>
              </a:rPr>
              <a:t>. </a:t>
            </a:r>
            <a:endParaRPr lang="en-US" altLang="x-none" sz="1200" b="1" dirty="0">
              <a:solidFill>
                <a:schemeClr val="tx2"/>
              </a:solidFill>
              <a:latin typeface="Arial" charset="0"/>
              <a:sym typeface="Wingdings" charset="2"/>
            </a:endParaRP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x-none" sz="1200" b="1" dirty="0">
              <a:solidFill>
                <a:schemeClr val="tx2"/>
              </a:solidFill>
              <a:latin typeface="Arial" charset="0"/>
            </a:endParaRPr>
          </a:p>
        </p:txBody>
      </p:sp>
      <p:cxnSp>
        <p:nvCxnSpPr>
          <p:cNvPr id="26631" name="Straight Arrow Connector 8"/>
          <p:cNvCxnSpPr>
            <a:cxnSpLocks noChangeShapeType="1"/>
            <a:stCxn id="26630" idx="0"/>
          </p:cNvCxnSpPr>
          <p:nvPr/>
        </p:nvCxnSpPr>
        <p:spPr bwMode="auto">
          <a:xfrm flipH="1" flipV="1">
            <a:off x="8382000" y="2357439"/>
            <a:ext cx="857252" cy="214312"/>
          </a:xfrm>
          <a:prstGeom prst="straightConnector1">
            <a:avLst/>
          </a:prstGeom>
          <a:noFill/>
          <a:ln w="1905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="" xmlns:p14="http://schemas.microsoft.com/office/powerpoint/2010/main" val="171223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44133" y="389467"/>
            <a:ext cx="492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 </a:t>
            </a:r>
            <a:endParaRPr lang="en-US" sz="2800" b="1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CHUẨN HÓA KẾT NỐI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err="1" smtClean="0"/>
              <a:t>Egov</a:t>
            </a:r>
            <a:r>
              <a:rPr lang="en-US" b="1" dirty="0" smtClean="0"/>
              <a:t> - </a:t>
            </a:r>
            <a:r>
              <a:rPr lang="en-US" b="1" dirty="0" err="1" smtClean="0"/>
              <a:t>iBHXH</a:t>
            </a:r>
            <a:endParaRPr lang="en-US" b="1" dirty="0"/>
          </a:p>
        </p:txBody>
      </p:sp>
      <p:pic>
        <p:nvPicPr>
          <p:cNvPr id="11" name="Content Placeholder 10" descr="ibhxh_1472784420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96912" y="3270250"/>
            <a:ext cx="4143375" cy="2238375"/>
          </a:xfrm>
        </p:spPr>
      </p:pic>
      <p:sp>
        <p:nvSpPr>
          <p:cNvPr id="7" name="Text Placeholder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b="1" dirty="0" err="1" smtClean="0"/>
              <a:t>Egov</a:t>
            </a:r>
            <a:r>
              <a:rPr lang="en-US" b="1" dirty="0" smtClean="0"/>
              <a:t> – </a:t>
            </a:r>
            <a:r>
              <a:rPr lang="en-US" b="1" dirty="0" err="1" smtClean="0"/>
              <a:t>Quản</a:t>
            </a:r>
            <a:r>
              <a:rPr lang="en-US" b="1" dirty="0" smtClean="0"/>
              <a:t> </a:t>
            </a:r>
            <a:r>
              <a:rPr lang="en-US" b="1" dirty="0" err="1" smtClean="0"/>
              <a:t>lý</a:t>
            </a:r>
            <a:r>
              <a:rPr lang="en-US" b="1" dirty="0" smtClean="0"/>
              <a:t> </a:t>
            </a:r>
            <a:r>
              <a:rPr lang="en-US" b="1" dirty="0" err="1" smtClean="0"/>
              <a:t>hộ</a:t>
            </a:r>
            <a:r>
              <a:rPr lang="en-US" b="1" dirty="0" smtClean="0"/>
              <a:t> </a:t>
            </a:r>
            <a:r>
              <a:rPr lang="en-US" b="1" dirty="0" err="1" smtClean="0"/>
              <a:t>tịch</a:t>
            </a:r>
            <a:endParaRPr lang="en-US" b="1" dirty="0"/>
          </a:p>
        </p:txBody>
      </p:sp>
      <p:pic>
        <p:nvPicPr>
          <p:cNvPr id="67585" name="Picture 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87938" y="3212633"/>
            <a:ext cx="4186237" cy="2353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58469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PHÁT TRIỂN CÁC PHẦN MỀM NỀN CƠ SỞ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1" dirty="0" err="1" smtClean="0"/>
              <a:t>Dnailis</a:t>
            </a:r>
            <a:r>
              <a:rPr lang="en-US" sz="2000" b="1" dirty="0" smtClean="0"/>
              <a:t> – </a:t>
            </a:r>
            <a:r>
              <a:rPr lang="en-US" sz="2000" b="1" dirty="0" err="1" smtClean="0"/>
              <a:t>Chuyên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ngành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Tài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nguyên</a:t>
            </a:r>
            <a:endParaRPr lang="en-US" sz="2000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sz="2000" b="1" dirty="0" err="1" smtClean="0"/>
              <a:t>Chuyên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ngành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Nội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vụ</a:t>
            </a:r>
            <a:endParaRPr lang="en-US" sz="2000" b="1" dirty="0" smtClean="0"/>
          </a:p>
        </p:txBody>
      </p:sp>
      <p:pic>
        <p:nvPicPr>
          <p:cNvPr id="69634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306096" y="3026292"/>
            <a:ext cx="4329847" cy="243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75745" y="3026292"/>
            <a:ext cx="4185623" cy="2353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PHÁT TRIỂN CÁC APPS DỊCH VỤ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3972" name="Picture 4" descr="C:\Users\Nguyen Kim Hiep\Desktop\baigiangCCHC\642077b8d3583f06664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77334" y="2160983"/>
            <a:ext cx="1608691" cy="3305175"/>
          </a:xfrm>
          <a:prstGeom prst="rect">
            <a:avLst/>
          </a:prstGeom>
          <a:noFill/>
        </p:spPr>
      </p:pic>
      <p:pic>
        <p:nvPicPr>
          <p:cNvPr id="83973" name="Picture 5" descr="C:\Users\Nguyen Kim Hiep\Desktop\baigiangCCHC\9cfa5979fd9911c74888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861368" y="2160983"/>
            <a:ext cx="1809888" cy="3718549"/>
          </a:xfrm>
          <a:prstGeom prst="rect">
            <a:avLst/>
          </a:prstGeom>
          <a:noFill/>
        </p:spPr>
      </p:pic>
      <p:pic>
        <p:nvPicPr>
          <p:cNvPr id="83974" name="Picture 6" descr="C:\Users\Nguyen Kim Hiep\Desktop\baigiangCCHC\f0f2e6644284aedaf79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96365" y="2160983"/>
            <a:ext cx="1555620" cy="3196138"/>
          </a:xfrm>
          <a:prstGeom prst="rect">
            <a:avLst/>
          </a:prstGeom>
          <a:noFill/>
        </p:spPr>
      </p:pic>
      <p:pic>
        <p:nvPicPr>
          <p:cNvPr id="83975" name="Picture 7" descr="C:\Users\Nguyen Kim Hiep\Desktop\baigiangCCHC\2cc42fb8895865063c4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00494" y="2160983"/>
            <a:ext cx="1766672" cy="36297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49" name="Content Placeholder 4"/>
          <p:cNvGraphicFramePr>
            <a:graphicFrameLocks noGrp="1" noChangeAspect="1"/>
          </p:cNvGraphicFramePr>
          <p:nvPr>
            <p:ph idx="1"/>
          </p:nvPr>
        </p:nvGraphicFramePr>
        <p:xfrm>
          <a:off x="1182689" y="146051"/>
          <a:ext cx="9812337" cy="6196013"/>
        </p:xfrm>
        <a:graphic>
          <a:graphicData uri="http://schemas.openxmlformats.org/presentationml/2006/ole">
            <p:oleObj spid="_x0000_s9227" name="Document" r:id="rId4" imgW="11782444" imgH="7445619" progId="Word.Document.12">
              <p:embed/>
            </p:oleObj>
          </a:graphicData>
        </a:graphic>
      </p:graphicFrame>
      <p:sp>
        <p:nvSpPr>
          <p:cNvPr id="2765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5486EE7E-1ECC-A44E-B019-65489287E8EF}" type="slidenum">
              <a:rPr lang="en-US" altLang="x-none" b="0">
                <a:solidFill>
                  <a:schemeClr val="tx1"/>
                </a:solidFill>
                <a:latin typeface="Arial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15</a:t>
            </a:fld>
            <a:endParaRPr lang="en-US" altLang="x-none" b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7651" name="Oval 5"/>
          <p:cNvSpPr>
            <a:spLocks noChangeArrowheads="1"/>
          </p:cNvSpPr>
          <p:nvPr/>
        </p:nvSpPr>
        <p:spPr bwMode="auto">
          <a:xfrm>
            <a:off x="1143000" y="500064"/>
            <a:ext cx="1881188" cy="357187"/>
          </a:xfrm>
          <a:prstGeom prst="ellips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tIns="0" rIns="0" bIns="0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x-none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7652" name="Oval 6"/>
          <p:cNvSpPr>
            <a:spLocks noChangeArrowheads="1"/>
          </p:cNvSpPr>
          <p:nvPr/>
        </p:nvSpPr>
        <p:spPr bwMode="auto">
          <a:xfrm>
            <a:off x="1143001" y="2786064"/>
            <a:ext cx="1452563" cy="100012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tIns="0" rIns="0" bIns="0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x-none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7653" name="TextBox 7"/>
          <p:cNvSpPr txBox="1">
            <a:spLocks noChangeArrowheads="1"/>
          </p:cNvSpPr>
          <p:nvPr/>
        </p:nvSpPr>
        <p:spPr bwMode="auto">
          <a:xfrm>
            <a:off x="952502" y="5143500"/>
            <a:ext cx="4691062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Phần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mềm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cho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phép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xuất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ra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biên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nhận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hồ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sơ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với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</a:p>
          <a:p>
            <a:pPr marL="285750" indent="-285750">
              <a:spcBef>
                <a:spcPct val="0"/>
              </a:spcBef>
              <a:buClrTx/>
              <a:buSzTx/>
              <a:buFont typeface="Wingdings" charset="2"/>
              <a:buChar char="Ø"/>
            </a:pP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một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b="1" dirty="0" smtClean="0">
                <a:solidFill>
                  <a:schemeClr val="tx2"/>
                </a:solidFill>
                <a:latin typeface="Arial" charset="0"/>
              </a:rPr>
              <a:t>MÃ SỐ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duy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nhất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</a:p>
          <a:p>
            <a:pPr marL="285750" indent="-285750">
              <a:spcBef>
                <a:spcPct val="0"/>
              </a:spcBef>
              <a:buClrTx/>
              <a:buSzTx/>
              <a:buFont typeface="Wingdings" charset="2"/>
              <a:buChar char="Ø"/>
            </a:pPr>
            <a:r>
              <a:rPr lang="en-US" altLang="x-none" b="1" dirty="0" smtClean="0">
                <a:solidFill>
                  <a:schemeClr val="tx2"/>
                </a:solidFill>
                <a:latin typeface="Arial" charset="0"/>
              </a:rPr>
              <a:t>NGÀY HẸN TRẢ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kết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quả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được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tính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tự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động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từ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phần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mềm</a:t>
            </a:r>
            <a:endParaRPr lang="en-US" altLang="x-none" dirty="0">
              <a:solidFill>
                <a:schemeClr val="tx2"/>
              </a:solidFill>
              <a:latin typeface="Arial" charset="0"/>
            </a:endParaRPr>
          </a:p>
        </p:txBody>
      </p:sp>
      <p:cxnSp>
        <p:nvCxnSpPr>
          <p:cNvPr id="27654" name="Straight Arrow Connector 6"/>
          <p:cNvCxnSpPr>
            <a:cxnSpLocks noChangeShapeType="1"/>
          </p:cNvCxnSpPr>
          <p:nvPr/>
        </p:nvCxnSpPr>
        <p:spPr bwMode="auto">
          <a:xfrm rot="16200000" flipV="1">
            <a:off x="1131094" y="2321719"/>
            <a:ext cx="4286250" cy="1357312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cxnSp>
        <p:nvCxnSpPr>
          <p:cNvPr id="27655" name="Straight Arrow Connector 9"/>
          <p:cNvCxnSpPr>
            <a:cxnSpLocks noChangeShapeType="1"/>
          </p:cNvCxnSpPr>
          <p:nvPr/>
        </p:nvCxnSpPr>
        <p:spPr bwMode="auto">
          <a:xfrm rot="16200000" flipV="1">
            <a:off x="1944688" y="4043363"/>
            <a:ext cx="1300162" cy="785812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</p:cxnSp>
      <p:sp>
        <p:nvSpPr>
          <p:cNvPr id="27656" name="Oval 11"/>
          <p:cNvSpPr>
            <a:spLocks noChangeArrowheads="1"/>
          </p:cNvSpPr>
          <p:nvPr/>
        </p:nvSpPr>
        <p:spPr bwMode="auto">
          <a:xfrm>
            <a:off x="1881189" y="2143125"/>
            <a:ext cx="1881187" cy="357188"/>
          </a:xfrm>
          <a:prstGeom prst="ellips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tIns="0" rIns="0" bIns="0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x-none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7657" name="Oval 12"/>
          <p:cNvSpPr>
            <a:spLocks noChangeArrowheads="1"/>
          </p:cNvSpPr>
          <p:nvPr/>
        </p:nvSpPr>
        <p:spPr bwMode="auto">
          <a:xfrm>
            <a:off x="4452939" y="3608389"/>
            <a:ext cx="1190625" cy="357187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tIns="0" rIns="0" bIns="0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x-none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1" name="TextBox 7"/>
          <p:cNvSpPr txBox="1">
            <a:spLocks noChangeArrowheads="1"/>
          </p:cNvSpPr>
          <p:nvPr/>
        </p:nvSpPr>
        <p:spPr bwMode="auto">
          <a:xfrm>
            <a:off x="6245132" y="5100637"/>
            <a:ext cx="469106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marL="285750" indent="-285750">
              <a:spcBef>
                <a:spcPct val="0"/>
              </a:spcBef>
              <a:buClrTx/>
              <a:buSzTx/>
              <a:buFont typeface="Wingdings" charset="2"/>
              <a:buChar char="Ø"/>
            </a:pPr>
            <a:r>
              <a:rPr lang="en-US" altLang="x-none" b="1" dirty="0" smtClean="0">
                <a:solidFill>
                  <a:schemeClr val="tx2"/>
                </a:solidFill>
                <a:latin typeface="Arial" charset="0"/>
              </a:rPr>
              <a:t>MÃ SỐ: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truy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xuất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thông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tin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hồ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sơ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(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cho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công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chức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),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tra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cứu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tình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trạng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hồ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sơ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(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cho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ngừoi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dân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) </a:t>
            </a:r>
          </a:p>
          <a:p>
            <a:pPr marL="285750" indent="-285750">
              <a:spcBef>
                <a:spcPct val="0"/>
              </a:spcBef>
              <a:buClrTx/>
              <a:buSzTx/>
              <a:buFont typeface="Wingdings" charset="2"/>
              <a:buChar char="Ø"/>
            </a:pPr>
            <a:r>
              <a:rPr lang="en-US" altLang="x-none" b="1" dirty="0" smtClean="0">
                <a:solidFill>
                  <a:schemeClr val="tx2"/>
                </a:solidFill>
                <a:latin typeface="Arial" charset="0"/>
              </a:rPr>
              <a:t>NGÀY HẸN TRẢ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rõ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ràng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,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cố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x-none" dirty="0" err="1" smtClean="0">
                <a:solidFill>
                  <a:schemeClr val="tx2"/>
                </a:solidFill>
                <a:latin typeface="Arial" charset="0"/>
              </a:rPr>
              <a:t>định</a:t>
            </a:r>
            <a:r>
              <a:rPr lang="en-US" altLang="x-none" dirty="0" smtClean="0">
                <a:solidFill>
                  <a:schemeClr val="tx2"/>
                </a:solidFill>
                <a:latin typeface="Arial" charset="0"/>
              </a:rPr>
              <a:t>. </a:t>
            </a:r>
            <a:endParaRPr lang="en-US" altLang="x-none" dirty="0">
              <a:solidFill>
                <a:schemeClr val="tx2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71951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ÁP DỤNG VÀ HOÀN THIỆN PHẦN MỀM MỘT CỬA TẠI TRUNG TÂM HÀNH CHÍNH CÔNG TỈNH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err="1" smtClean="0"/>
              <a:t>Quản</a:t>
            </a:r>
            <a:r>
              <a:rPr lang="en-US" sz="2800" dirty="0" smtClean="0"/>
              <a:t> </a:t>
            </a:r>
            <a:r>
              <a:rPr lang="en-US" sz="2800" dirty="0" err="1" smtClean="0"/>
              <a:t>lý</a:t>
            </a:r>
            <a:r>
              <a:rPr lang="en-US" sz="2800" dirty="0" smtClean="0"/>
              <a:t> </a:t>
            </a:r>
            <a:r>
              <a:rPr lang="en-US" sz="2800" dirty="0" err="1" smtClean="0"/>
              <a:t>tập</a:t>
            </a:r>
            <a:r>
              <a:rPr lang="en-US" sz="2800" dirty="0" smtClean="0"/>
              <a:t> </a:t>
            </a:r>
            <a:r>
              <a:rPr lang="en-US" sz="2800" dirty="0" err="1" smtClean="0"/>
              <a:t>trung</a:t>
            </a:r>
            <a:r>
              <a:rPr lang="en-US" sz="2800" dirty="0" smtClean="0"/>
              <a:t> </a:t>
            </a:r>
            <a:r>
              <a:rPr lang="en-US" sz="2800" dirty="0" err="1" smtClean="0"/>
              <a:t>từ</a:t>
            </a:r>
            <a:r>
              <a:rPr lang="en-US" sz="2800" dirty="0" smtClean="0"/>
              <a:t> </a:t>
            </a:r>
            <a:r>
              <a:rPr lang="en-US" sz="2800" dirty="0" err="1" smtClean="0"/>
              <a:t>Trung</a:t>
            </a:r>
            <a:r>
              <a:rPr lang="en-US" sz="2800" dirty="0" smtClean="0"/>
              <a:t> </a:t>
            </a:r>
            <a:r>
              <a:rPr lang="en-US" sz="2800" dirty="0" err="1" smtClean="0"/>
              <a:t>tâm</a:t>
            </a:r>
            <a:r>
              <a:rPr lang="en-US" sz="2800" dirty="0" smtClean="0"/>
              <a:t> </a:t>
            </a:r>
            <a:r>
              <a:rPr lang="en-US" sz="2800" dirty="0" err="1" smtClean="0"/>
              <a:t>tới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cơ</a:t>
            </a:r>
            <a:r>
              <a:rPr lang="en-US" sz="2800" dirty="0" smtClean="0"/>
              <a:t> </a:t>
            </a:r>
            <a:r>
              <a:rPr lang="en-US" sz="2800" dirty="0" err="1" smtClean="0"/>
              <a:t>quan</a:t>
            </a:r>
            <a:r>
              <a:rPr lang="en-US" sz="2800" dirty="0" smtClean="0"/>
              <a:t>, </a:t>
            </a:r>
            <a:r>
              <a:rPr lang="en-US" sz="2800" dirty="0" err="1" smtClean="0"/>
              <a:t>đơn</a:t>
            </a:r>
            <a:r>
              <a:rPr lang="en-US" sz="2800" dirty="0" smtClean="0"/>
              <a:t> </a:t>
            </a:r>
            <a:r>
              <a:rPr lang="en-US" sz="2800" dirty="0" err="1" smtClean="0"/>
              <a:t>vị</a:t>
            </a:r>
            <a:r>
              <a:rPr lang="en-US" sz="2800" dirty="0" smtClean="0"/>
              <a:t>:</a:t>
            </a:r>
          </a:p>
          <a:p>
            <a:pPr lvl="1"/>
            <a:r>
              <a:rPr lang="en-US" sz="2600" dirty="0" err="1" smtClean="0"/>
              <a:t>Tất</a:t>
            </a:r>
            <a:r>
              <a:rPr lang="en-US" sz="2600" dirty="0" smtClean="0"/>
              <a:t> </a:t>
            </a:r>
            <a:r>
              <a:rPr lang="en-US" sz="2600" dirty="0" err="1" smtClean="0"/>
              <a:t>cả</a:t>
            </a:r>
            <a:r>
              <a:rPr lang="en-US" sz="2600" dirty="0" smtClean="0"/>
              <a:t> </a:t>
            </a:r>
            <a:r>
              <a:rPr lang="en-US" sz="2600" dirty="0" err="1" smtClean="0"/>
              <a:t>các</a:t>
            </a:r>
            <a:r>
              <a:rPr lang="en-US" sz="2600" dirty="0" smtClean="0"/>
              <a:t> </a:t>
            </a:r>
            <a:r>
              <a:rPr lang="en-US" sz="2600" dirty="0" err="1" smtClean="0"/>
              <a:t>bước</a:t>
            </a:r>
            <a:r>
              <a:rPr lang="en-US" sz="2600" dirty="0" smtClean="0"/>
              <a:t> </a:t>
            </a:r>
            <a:r>
              <a:rPr lang="en-US" sz="2600" dirty="0" err="1" smtClean="0"/>
              <a:t>đều</a:t>
            </a:r>
            <a:r>
              <a:rPr lang="en-US" sz="2600" dirty="0" smtClean="0"/>
              <a:t> </a:t>
            </a:r>
            <a:r>
              <a:rPr lang="en-US" sz="2600" dirty="0" err="1" smtClean="0"/>
              <a:t>ghi</a:t>
            </a:r>
            <a:r>
              <a:rPr lang="en-US" sz="2600" dirty="0" smtClean="0"/>
              <a:t> </a:t>
            </a:r>
            <a:r>
              <a:rPr lang="en-US" sz="2600" dirty="0" err="1" smtClean="0"/>
              <a:t>nhận</a:t>
            </a:r>
            <a:r>
              <a:rPr lang="en-US" sz="2600" dirty="0" smtClean="0"/>
              <a:t> </a:t>
            </a:r>
            <a:r>
              <a:rPr lang="en-US" sz="2600" dirty="0" err="1" smtClean="0"/>
              <a:t>trên</a:t>
            </a:r>
            <a:r>
              <a:rPr lang="en-US" sz="2600" dirty="0" smtClean="0"/>
              <a:t> </a:t>
            </a:r>
            <a:r>
              <a:rPr lang="en-US" sz="2600" dirty="0" err="1" smtClean="0"/>
              <a:t>phần</a:t>
            </a:r>
            <a:r>
              <a:rPr lang="en-US" sz="2600" dirty="0" smtClean="0"/>
              <a:t> </a:t>
            </a:r>
            <a:r>
              <a:rPr lang="en-US" sz="2600" dirty="0" err="1" smtClean="0"/>
              <a:t>mềm</a:t>
            </a:r>
            <a:endParaRPr lang="en-US" sz="2600" dirty="0" smtClean="0"/>
          </a:p>
          <a:p>
            <a:pPr lvl="1"/>
            <a:r>
              <a:rPr lang="en-US" sz="2600" dirty="0" err="1" smtClean="0"/>
              <a:t>Liên</a:t>
            </a:r>
            <a:r>
              <a:rPr lang="en-US" sz="2600" dirty="0" smtClean="0"/>
              <a:t> </a:t>
            </a:r>
            <a:r>
              <a:rPr lang="en-US" sz="2600" dirty="0" err="1"/>
              <a:t>thông</a:t>
            </a:r>
            <a:r>
              <a:rPr lang="en-US" sz="2600" dirty="0"/>
              <a:t> </a:t>
            </a:r>
            <a:r>
              <a:rPr lang="en-US" sz="2600" dirty="0" err="1" smtClean="0"/>
              <a:t>dọc</a:t>
            </a:r>
            <a:r>
              <a:rPr lang="en-US" sz="2600" dirty="0" smtClean="0"/>
              <a:t> </a:t>
            </a:r>
            <a:r>
              <a:rPr lang="en-US" sz="2600" dirty="0" err="1" smtClean="0"/>
              <a:t>giữa</a:t>
            </a:r>
            <a:r>
              <a:rPr lang="en-US" sz="2600" dirty="0" smtClean="0"/>
              <a:t> </a:t>
            </a:r>
            <a:r>
              <a:rPr lang="en-US" sz="2600" dirty="0" err="1" smtClean="0"/>
              <a:t>các</a:t>
            </a:r>
            <a:r>
              <a:rPr lang="en-US" sz="2600" dirty="0" smtClean="0"/>
              <a:t> </a:t>
            </a:r>
            <a:r>
              <a:rPr lang="en-US" sz="2600" dirty="0" err="1" smtClean="0"/>
              <a:t>cấp</a:t>
            </a:r>
            <a:r>
              <a:rPr lang="en-US" sz="2600" dirty="0" smtClean="0"/>
              <a:t> (</a:t>
            </a:r>
            <a:r>
              <a:rPr lang="en-US" sz="2600" dirty="0" err="1" smtClean="0"/>
              <a:t>xã</a:t>
            </a:r>
            <a:r>
              <a:rPr lang="en-US" sz="2600" dirty="0" smtClean="0"/>
              <a:t> </a:t>
            </a:r>
            <a:r>
              <a:rPr lang="mr-IN" sz="2600" dirty="0" smtClean="0"/>
              <a:t>–</a:t>
            </a:r>
            <a:r>
              <a:rPr lang="en-US" sz="2600" dirty="0" smtClean="0"/>
              <a:t> </a:t>
            </a:r>
            <a:r>
              <a:rPr lang="en-US" sz="2600" dirty="0" err="1" smtClean="0"/>
              <a:t>huyện</a:t>
            </a:r>
            <a:r>
              <a:rPr lang="en-US" sz="2600" dirty="0" smtClean="0"/>
              <a:t> </a:t>
            </a:r>
            <a:r>
              <a:rPr lang="mr-IN" sz="2600" dirty="0" smtClean="0"/>
              <a:t>–</a:t>
            </a:r>
            <a:r>
              <a:rPr lang="en-US" sz="2600" dirty="0" smtClean="0"/>
              <a:t> </a:t>
            </a:r>
            <a:r>
              <a:rPr lang="en-US" sz="2600" dirty="0" err="1" smtClean="0"/>
              <a:t>tỉnh</a:t>
            </a:r>
            <a:r>
              <a:rPr lang="en-US" sz="2600" dirty="0" smtClean="0"/>
              <a:t>) </a:t>
            </a:r>
            <a:r>
              <a:rPr lang="en-US" sz="2600" dirty="0" err="1" smtClean="0"/>
              <a:t>và</a:t>
            </a:r>
            <a:r>
              <a:rPr lang="en-US" sz="2600" dirty="0" smtClean="0"/>
              <a:t> </a:t>
            </a:r>
            <a:r>
              <a:rPr lang="en-US" sz="2600" dirty="0" err="1" smtClean="0"/>
              <a:t>liên</a:t>
            </a:r>
            <a:r>
              <a:rPr lang="en-US" sz="2600" dirty="0" smtClean="0"/>
              <a:t> </a:t>
            </a:r>
            <a:r>
              <a:rPr lang="en-US" sz="2600" dirty="0" err="1" smtClean="0"/>
              <a:t>thông</a:t>
            </a:r>
            <a:r>
              <a:rPr lang="en-US" sz="2600" dirty="0" smtClean="0"/>
              <a:t> </a:t>
            </a:r>
            <a:r>
              <a:rPr lang="en-US" sz="2600" dirty="0" err="1" smtClean="0"/>
              <a:t>ngang</a:t>
            </a:r>
            <a:r>
              <a:rPr lang="en-US" sz="2600" dirty="0" smtClean="0"/>
              <a:t> (</a:t>
            </a:r>
            <a:r>
              <a:rPr lang="en-US" sz="2600" dirty="0" err="1" smtClean="0"/>
              <a:t>giữa</a:t>
            </a:r>
            <a:r>
              <a:rPr lang="en-US" sz="2600" dirty="0" smtClean="0"/>
              <a:t> </a:t>
            </a:r>
            <a:r>
              <a:rPr lang="en-US" sz="2600" dirty="0" err="1" smtClean="0"/>
              <a:t>các</a:t>
            </a:r>
            <a:r>
              <a:rPr lang="en-US" sz="2600" dirty="0" smtClean="0"/>
              <a:t> </a:t>
            </a:r>
            <a:r>
              <a:rPr lang="en-US" sz="2600" dirty="0" err="1" smtClean="0"/>
              <a:t>sở</a:t>
            </a:r>
            <a:r>
              <a:rPr lang="en-US" sz="2600" dirty="0" smtClean="0"/>
              <a:t>, ban </a:t>
            </a:r>
            <a:r>
              <a:rPr lang="en-US" sz="2600" dirty="0" err="1" smtClean="0"/>
              <a:t>ngành</a:t>
            </a:r>
            <a:r>
              <a:rPr lang="en-US" sz="2600" dirty="0" smtClean="0"/>
              <a:t>) </a:t>
            </a:r>
            <a:r>
              <a:rPr lang="en-US" sz="2600" dirty="0" err="1"/>
              <a:t>trong</a:t>
            </a:r>
            <a:r>
              <a:rPr lang="en-US" sz="2600" dirty="0"/>
              <a:t> </a:t>
            </a:r>
            <a:r>
              <a:rPr lang="en-US" sz="2600" dirty="0" err="1"/>
              <a:t>giải</a:t>
            </a:r>
            <a:r>
              <a:rPr lang="en-US" sz="2600" dirty="0"/>
              <a:t> </a:t>
            </a:r>
            <a:r>
              <a:rPr lang="en-US" sz="2600" dirty="0" err="1"/>
              <a:t>quyết</a:t>
            </a:r>
            <a:r>
              <a:rPr lang="en-US" sz="2600" dirty="0"/>
              <a:t> </a:t>
            </a:r>
            <a:r>
              <a:rPr lang="en-US" sz="2600" dirty="0" smtClean="0"/>
              <a:t>TTHC </a:t>
            </a:r>
          </a:p>
          <a:p>
            <a:r>
              <a:rPr lang="en-US" sz="2800" dirty="0" err="1"/>
              <a:t>Q</a:t>
            </a:r>
            <a:r>
              <a:rPr lang="en-US" sz="2800" dirty="0" err="1" smtClean="0"/>
              <a:t>uản</a:t>
            </a:r>
            <a:r>
              <a:rPr lang="en-US" sz="2800" dirty="0" smtClean="0"/>
              <a:t> </a:t>
            </a:r>
            <a:r>
              <a:rPr lang="en-US" sz="2800" dirty="0" err="1" smtClean="0"/>
              <a:t>lý</a:t>
            </a:r>
            <a:r>
              <a:rPr lang="en-US" sz="2800" dirty="0"/>
              <a:t> </a:t>
            </a:r>
            <a:r>
              <a:rPr lang="en-US" sz="2800" dirty="0" err="1" smtClean="0"/>
              <a:t>toàn</a:t>
            </a:r>
            <a:r>
              <a:rPr lang="en-US" sz="2800" dirty="0" smtClean="0"/>
              <a:t> </a:t>
            </a:r>
            <a:r>
              <a:rPr lang="en-US" sz="2800" dirty="0" err="1" smtClean="0"/>
              <a:t>diện</a:t>
            </a:r>
            <a:r>
              <a:rPr lang="en-US" sz="2800" dirty="0" smtClean="0"/>
              <a:t>: </a:t>
            </a:r>
            <a:r>
              <a:rPr lang="en-US" sz="2800" dirty="0" err="1" smtClean="0"/>
              <a:t>phát</a:t>
            </a:r>
            <a:r>
              <a:rPr lang="en-US" sz="2800" dirty="0" smtClean="0"/>
              <a:t> </a:t>
            </a:r>
            <a:r>
              <a:rPr lang="en-US" sz="2800" dirty="0" err="1" smtClean="0"/>
              <a:t>triển</a:t>
            </a:r>
            <a:r>
              <a:rPr lang="en-US" sz="2800" dirty="0" smtClean="0"/>
              <a:t> </a:t>
            </a:r>
            <a:r>
              <a:rPr lang="en-US" sz="2800" dirty="0" err="1" smtClean="0"/>
              <a:t>phân</a:t>
            </a:r>
            <a:r>
              <a:rPr lang="en-US" sz="2800" dirty="0" smtClean="0"/>
              <a:t> </a:t>
            </a:r>
            <a:r>
              <a:rPr lang="en-US" sz="2800" dirty="0" err="1" smtClean="0"/>
              <a:t>hệ</a:t>
            </a:r>
            <a:r>
              <a:rPr lang="en-US" sz="2800" dirty="0" smtClean="0"/>
              <a:t> </a:t>
            </a:r>
            <a:r>
              <a:rPr lang="en-US" sz="2800" dirty="0" err="1" smtClean="0"/>
              <a:t>phần</a:t>
            </a:r>
            <a:r>
              <a:rPr lang="en-US" sz="2800" dirty="0" smtClean="0"/>
              <a:t> </a:t>
            </a:r>
            <a:r>
              <a:rPr lang="en-US" sz="2800" dirty="0" err="1" smtClean="0"/>
              <a:t>mềm</a:t>
            </a:r>
            <a:r>
              <a:rPr lang="en-US" sz="2800" dirty="0" smtClean="0"/>
              <a:t> </a:t>
            </a:r>
            <a:r>
              <a:rPr lang="en-US" sz="2800" dirty="0" err="1" smtClean="0"/>
              <a:t>thu</a:t>
            </a:r>
            <a:r>
              <a:rPr lang="en-US" sz="2800" dirty="0" smtClean="0"/>
              <a:t> </a:t>
            </a:r>
            <a:r>
              <a:rPr lang="en-US" sz="2800" dirty="0" err="1" smtClean="0"/>
              <a:t>phí</a:t>
            </a:r>
            <a:r>
              <a:rPr lang="en-US" sz="2800" dirty="0" smtClean="0"/>
              <a:t>, </a:t>
            </a:r>
            <a:r>
              <a:rPr lang="en-US" sz="2800" dirty="0" err="1" smtClean="0"/>
              <a:t>lệ</a:t>
            </a:r>
            <a:r>
              <a:rPr lang="en-US" sz="2800" dirty="0" smtClean="0"/>
              <a:t> </a:t>
            </a:r>
            <a:r>
              <a:rPr lang="en-US" sz="2800" dirty="0" err="1" smtClean="0"/>
              <a:t>phí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/>
              <a:t>Nâng</a:t>
            </a:r>
            <a:r>
              <a:rPr lang="en-US" sz="2800" dirty="0" smtClean="0"/>
              <a:t> </a:t>
            </a:r>
            <a:r>
              <a:rPr lang="en-US" sz="2800" dirty="0" err="1" smtClean="0"/>
              <a:t>cao</a:t>
            </a:r>
            <a:r>
              <a:rPr lang="en-US" sz="2800" dirty="0" smtClean="0"/>
              <a:t> </a:t>
            </a:r>
            <a:r>
              <a:rPr lang="en-US" sz="2800" dirty="0" err="1" smtClean="0"/>
              <a:t>hiệu</a:t>
            </a:r>
            <a:r>
              <a:rPr lang="en-US" sz="2800" dirty="0" smtClean="0"/>
              <a:t> </a:t>
            </a:r>
            <a:r>
              <a:rPr lang="en-US" sz="2800" dirty="0" err="1" smtClean="0"/>
              <a:t>suất</a:t>
            </a:r>
            <a:r>
              <a:rPr lang="en-US" sz="2800" dirty="0" smtClean="0"/>
              <a:t> </a:t>
            </a:r>
            <a:r>
              <a:rPr lang="en-US" sz="2800" dirty="0" err="1" smtClean="0"/>
              <a:t>công</a:t>
            </a:r>
            <a:r>
              <a:rPr lang="en-US" sz="2800" dirty="0" smtClean="0"/>
              <a:t> </a:t>
            </a:r>
            <a:r>
              <a:rPr lang="en-US" sz="2800" dirty="0" err="1" smtClean="0"/>
              <a:t>việc</a:t>
            </a: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56531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2" y="1928813"/>
            <a:ext cx="1239881" cy="1039416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2" y="994850"/>
            <a:ext cx="6447501" cy="5334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QUY TRÌNH TIẾP NHẬN</a:t>
            </a:r>
            <a:endParaRPr lang="en-US" b="1" dirty="0"/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2" y="3205163"/>
            <a:ext cx="1239881" cy="1039416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2" y="4561286"/>
            <a:ext cx="1239881" cy="10394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020314" y="1860143"/>
            <a:ext cx="518539" cy="681038"/>
          </a:xfrm>
          <a:prstGeom prst="rect">
            <a:avLst/>
          </a:prstGeom>
          <a:ln>
            <a:noFill/>
          </a:ln>
        </p:spPr>
      </p:pic>
      <p:cxnSp>
        <p:nvCxnSpPr>
          <p:cNvPr id="14" name="Straight Arrow Connector 13"/>
          <p:cNvCxnSpPr/>
          <p:nvPr/>
        </p:nvCxnSpPr>
        <p:spPr>
          <a:xfrm>
            <a:off x="3817145" y="2603899"/>
            <a:ext cx="3139678" cy="21431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196842" y="2208691"/>
            <a:ext cx="18966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1. </a:t>
            </a:r>
            <a:r>
              <a:rPr lang="en-US" sz="1350" b="1" dirty="0" err="1"/>
              <a:t>Nộp</a:t>
            </a:r>
            <a:r>
              <a:rPr lang="en-US" sz="1350" b="1" dirty="0"/>
              <a:t> </a:t>
            </a:r>
            <a:r>
              <a:rPr lang="en-US" sz="1350" b="1" dirty="0" err="1"/>
              <a:t>trực</a:t>
            </a:r>
            <a:r>
              <a:rPr lang="en-US" sz="1350" b="1" dirty="0"/>
              <a:t> </a:t>
            </a:r>
            <a:r>
              <a:rPr lang="en-US" sz="1350" b="1" dirty="0" err="1"/>
              <a:t>tiếp</a:t>
            </a:r>
            <a:r>
              <a:rPr lang="en-US" sz="1350" b="1" dirty="0"/>
              <a:t> 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3817145" y="3766931"/>
            <a:ext cx="3139678" cy="21431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831295" y="2939447"/>
            <a:ext cx="848915" cy="848915"/>
          </a:xfrm>
          <a:prstGeom prst="rect">
            <a:avLst/>
          </a:prstGeom>
          <a:ln>
            <a:noFill/>
          </a:ln>
        </p:spPr>
      </p:pic>
      <p:sp>
        <p:nvSpPr>
          <p:cNvPr id="18" name="TextBox 17"/>
          <p:cNvSpPr txBox="1"/>
          <p:nvPr/>
        </p:nvSpPr>
        <p:spPr>
          <a:xfrm>
            <a:off x="3212752" y="3400530"/>
            <a:ext cx="18966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2. Qua </a:t>
            </a:r>
            <a:r>
              <a:rPr lang="en-US" sz="1350" b="1" dirty="0" err="1"/>
              <a:t>bưu</a:t>
            </a:r>
            <a:r>
              <a:rPr lang="en-US" sz="1350" b="1" dirty="0"/>
              <a:t> </a:t>
            </a:r>
            <a:r>
              <a:rPr lang="en-US" sz="1350" b="1" dirty="0" err="1"/>
              <a:t>điện</a:t>
            </a:r>
            <a:endParaRPr lang="en-US" sz="1350" b="1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3709743" y="5188538"/>
            <a:ext cx="3139678" cy="21431"/>
          </a:xfrm>
          <a:prstGeom prst="straightConnector1">
            <a:avLst/>
          </a:prstGeom>
          <a:ln w="57150">
            <a:solidFill>
              <a:schemeClr val="accent2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121801" y="4791463"/>
            <a:ext cx="189666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dirty="0"/>
              <a:t>3. </a:t>
            </a:r>
            <a:r>
              <a:rPr lang="en-US" sz="1350" b="1" dirty="0" err="1"/>
              <a:t>Trực</a:t>
            </a:r>
            <a:r>
              <a:rPr lang="en-US" sz="1350" b="1" dirty="0"/>
              <a:t> </a:t>
            </a:r>
            <a:r>
              <a:rPr lang="en-US" sz="1350" b="1" dirty="0" err="1"/>
              <a:t>tuyến</a:t>
            </a:r>
            <a:endParaRPr lang="en-US" sz="1350" b="1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6343" y="2493122"/>
            <a:ext cx="2380838" cy="2368814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7656344" y="4929964"/>
            <a:ext cx="2297411" cy="4616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200" b="1" dirty="0"/>
              <a:t>TRUNG TÂM HÀNH CHÍNH CÔNG TỈNH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01302" y="4412438"/>
            <a:ext cx="816685" cy="816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48799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618" y="2152897"/>
            <a:ext cx="919385" cy="77073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2" y="984250"/>
            <a:ext cx="6447501" cy="546100"/>
          </a:xfrm>
        </p:spPr>
        <p:txBody>
          <a:bodyPr>
            <a:normAutofit fontScale="90000"/>
          </a:bodyPr>
          <a:lstStyle/>
          <a:p>
            <a:r>
              <a:rPr lang="en-US" sz="3000" b="1" dirty="0"/>
              <a:t>TỔNG QUAN QUY TRÌNH NHẬN-TRẢ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52020" y="3076948"/>
            <a:ext cx="1432838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</a:rPr>
              <a:t>NGƯỜI DÂN, TỔ CHỨC</a:t>
            </a:r>
            <a:endParaRPr lang="en-US" sz="1600" dirty="0"/>
          </a:p>
          <a:p>
            <a:pPr marL="214313" indent="-214313">
              <a:buFont typeface="Arial" charset="0"/>
              <a:buChar char="•"/>
            </a:pPr>
            <a:r>
              <a:rPr lang="en-US" sz="1600" dirty="0" err="1"/>
              <a:t>Nộp</a:t>
            </a:r>
            <a:r>
              <a:rPr lang="en-US" sz="1600" dirty="0"/>
              <a:t> </a:t>
            </a:r>
            <a:r>
              <a:rPr lang="en-US" sz="1600" dirty="0" err="1"/>
              <a:t>hồ</a:t>
            </a:r>
            <a:r>
              <a:rPr lang="en-US" sz="1600" dirty="0"/>
              <a:t> </a:t>
            </a:r>
            <a:r>
              <a:rPr lang="en-US" sz="1600" dirty="0" err="1"/>
              <a:t>sơ</a:t>
            </a:r>
            <a:endParaRPr lang="en-US" sz="1600" dirty="0"/>
          </a:p>
          <a:p>
            <a:pPr marL="214313" indent="-214313">
              <a:buFont typeface="Arial" charset="0"/>
              <a:buChar char="•"/>
            </a:pPr>
            <a:r>
              <a:rPr lang="en-US" sz="1600" dirty="0" err="1"/>
              <a:t>Nhận</a:t>
            </a:r>
            <a:r>
              <a:rPr lang="en-US" sz="1600" dirty="0"/>
              <a:t> </a:t>
            </a:r>
            <a:r>
              <a:rPr lang="en-US" sz="1600" dirty="0" err="1"/>
              <a:t>kết</a:t>
            </a:r>
            <a:r>
              <a:rPr lang="en-US" sz="1600" dirty="0"/>
              <a:t> </a:t>
            </a:r>
            <a:r>
              <a:rPr lang="en-US" sz="1600" dirty="0" err="1"/>
              <a:t>quả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3632636" y="3076948"/>
            <a:ext cx="1457625" cy="14465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b="1" dirty="0"/>
              <a:t>TRUNG TÂM HÀNH CHÍNH CÔNG TỈNH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600" dirty="0" err="1"/>
              <a:t>Hướng</a:t>
            </a:r>
            <a:r>
              <a:rPr lang="en-US" sz="1600" dirty="0"/>
              <a:t> </a:t>
            </a:r>
            <a:r>
              <a:rPr lang="en-US" sz="1600" dirty="0" err="1"/>
              <a:t>dẫn</a:t>
            </a:r>
            <a:endParaRPr lang="en-US" sz="1600" dirty="0"/>
          </a:p>
          <a:p>
            <a:pPr marL="214313" indent="-214313">
              <a:buFont typeface="Arial" charset="0"/>
              <a:buChar char="•"/>
            </a:pPr>
            <a:r>
              <a:rPr lang="en-US" sz="1600" dirty="0" err="1"/>
              <a:t>Tiếp</a:t>
            </a:r>
            <a:r>
              <a:rPr lang="en-US" sz="1600" dirty="0"/>
              <a:t> </a:t>
            </a:r>
            <a:r>
              <a:rPr lang="en-US" sz="1600" dirty="0" err="1"/>
              <a:t>nhận</a:t>
            </a:r>
            <a:r>
              <a:rPr lang="en-US" sz="1600" dirty="0"/>
              <a:t> </a:t>
            </a:r>
            <a:r>
              <a:rPr lang="en-US" sz="1600" dirty="0" err="1"/>
              <a:t>hồ</a:t>
            </a:r>
            <a:r>
              <a:rPr lang="en-US" sz="1600" dirty="0"/>
              <a:t> </a:t>
            </a:r>
            <a:r>
              <a:rPr lang="en-US" sz="1600" dirty="0" err="1"/>
              <a:t>sơ</a:t>
            </a:r>
            <a:endParaRPr lang="en-US" sz="1600" dirty="0"/>
          </a:p>
          <a:p>
            <a:pPr marL="214313" indent="-214313">
              <a:buFont typeface="Arial" charset="0"/>
              <a:buChar char="•"/>
            </a:pPr>
            <a:r>
              <a:rPr lang="en-US" sz="1600" dirty="0" err="1"/>
              <a:t>Trả</a:t>
            </a:r>
            <a:r>
              <a:rPr lang="en-US" sz="1600" dirty="0"/>
              <a:t> </a:t>
            </a:r>
            <a:r>
              <a:rPr lang="en-US" sz="1600" dirty="0" err="1"/>
              <a:t>kết</a:t>
            </a:r>
            <a:r>
              <a:rPr lang="en-US" sz="1600" dirty="0"/>
              <a:t> </a:t>
            </a:r>
            <a:r>
              <a:rPr lang="en-US" sz="1600" dirty="0" err="1"/>
              <a:t>quả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8909836" y="3061071"/>
            <a:ext cx="1348281" cy="10772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b="1" dirty="0"/>
              <a:t>PHÒNG BAN CHUYÊN MÔN SỞ NGÀNH, CƠ QUAN</a:t>
            </a:r>
          </a:p>
          <a:p>
            <a:pPr marL="214313" indent="-214313">
              <a:buFont typeface="Arial" charset="0"/>
              <a:buChar char="•"/>
            </a:pPr>
            <a:r>
              <a:rPr lang="en-US" sz="1600" dirty="0" err="1"/>
              <a:t>Xử</a:t>
            </a:r>
            <a:r>
              <a:rPr lang="en-US" sz="1600" dirty="0"/>
              <a:t> </a:t>
            </a:r>
            <a:r>
              <a:rPr lang="en-US" sz="1600" dirty="0" err="1"/>
              <a:t>lý</a:t>
            </a:r>
            <a:r>
              <a:rPr lang="en-US" sz="1600" dirty="0"/>
              <a:t> </a:t>
            </a:r>
            <a:r>
              <a:rPr lang="en-US" sz="1600" dirty="0" err="1"/>
              <a:t>hồ</a:t>
            </a:r>
            <a:r>
              <a:rPr lang="en-US" sz="1600" dirty="0"/>
              <a:t> </a:t>
            </a:r>
            <a:r>
              <a:rPr lang="en-US" sz="1600" dirty="0" err="1"/>
              <a:t>sơ</a:t>
            </a:r>
            <a:endParaRPr lang="en-US" sz="1600" dirty="0"/>
          </a:p>
        </p:txBody>
      </p:sp>
      <p:sp>
        <p:nvSpPr>
          <p:cNvPr id="23" name="Striped Right Arrow 22"/>
          <p:cNvSpPr/>
          <p:nvPr/>
        </p:nvSpPr>
        <p:spPr>
          <a:xfrm>
            <a:off x="3007581" y="2282983"/>
            <a:ext cx="760211" cy="18296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6" name="Striped Right Arrow 25"/>
          <p:cNvSpPr/>
          <p:nvPr/>
        </p:nvSpPr>
        <p:spPr>
          <a:xfrm rot="10800000">
            <a:off x="2965694" y="2612155"/>
            <a:ext cx="760211" cy="182966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54527" y="1936223"/>
            <a:ext cx="972053" cy="9720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4507" y="2041374"/>
            <a:ext cx="893883" cy="88936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80819" y="2272916"/>
            <a:ext cx="418254" cy="4182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942774" y="2077783"/>
            <a:ext cx="845853" cy="8458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sp>
        <p:nvSpPr>
          <p:cNvPr id="19" name="TextBox 18"/>
          <p:cNvSpPr txBox="1"/>
          <p:nvPr/>
        </p:nvSpPr>
        <p:spPr>
          <a:xfrm>
            <a:off x="4730936" y="2087225"/>
            <a:ext cx="104963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 err="1"/>
              <a:t>Bưu</a:t>
            </a:r>
            <a:r>
              <a:rPr lang="en-US" sz="1050" b="1" dirty="0"/>
              <a:t> </a:t>
            </a:r>
            <a:r>
              <a:rPr lang="en-US" sz="1050" b="1" dirty="0" err="1"/>
              <a:t>điện</a:t>
            </a:r>
            <a:endParaRPr lang="en-US" sz="1050" b="1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4943420" y="2683547"/>
            <a:ext cx="1056553" cy="0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sp>
        <p:nvSpPr>
          <p:cNvPr id="28" name="TextBox 27"/>
          <p:cNvSpPr txBox="1"/>
          <p:nvPr/>
        </p:nvSpPr>
        <p:spPr>
          <a:xfrm>
            <a:off x="5942774" y="3078986"/>
            <a:ext cx="1044983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</a:rPr>
              <a:t>CÔNG CHỨC PHỤ TRÁCH GIAO NHẬN VỚI BƯU ĐIỆN TẠI SỞ NGÀNH</a:t>
            </a:r>
            <a:endParaRPr lang="en-US" sz="1600" dirty="0"/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6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477242" y="2043024"/>
            <a:ext cx="845853" cy="8458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  <p:cxnSp>
        <p:nvCxnSpPr>
          <p:cNvPr id="31" name="Straight Arrow Connector 30"/>
          <p:cNvCxnSpPr/>
          <p:nvPr/>
        </p:nvCxnSpPr>
        <p:spPr>
          <a:xfrm>
            <a:off x="6649444" y="2683547"/>
            <a:ext cx="1056553" cy="0"/>
          </a:xfrm>
          <a:prstGeom prst="straightConnector1">
            <a:avLst/>
          </a:prstGeom>
          <a:ln>
            <a:noFill/>
            <a:headEnd type="triangle"/>
            <a:tailEnd type="triangle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  <p:sp>
        <p:nvSpPr>
          <p:cNvPr id="32" name="TextBox 31"/>
          <p:cNvSpPr txBox="1"/>
          <p:nvPr/>
        </p:nvSpPr>
        <p:spPr>
          <a:xfrm>
            <a:off x="7417075" y="3061070"/>
            <a:ext cx="1044983" cy="12003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tx1"/>
                </a:solidFill>
              </a:rPr>
              <a:t>CÔNG CHỨC PHỤ TRÁCH TIẾP NHẬN TẠI CÁC PHÒNG BAN NGOÀI SỞ</a:t>
            </a:r>
            <a:endParaRPr lang="en-US" sz="1600" dirty="0"/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8140102" y="2703638"/>
            <a:ext cx="1056553" cy="0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6620836" y="2724536"/>
            <a:ext cx="1056553" cy="0"/>
          </a:xfrm>
          <a:prstGeom prst="straightConnector1">
            <a:avLst/>
          </a:prstGeom>
          <a:ln w="38100">
            <a:solidFill>
              <a:schemeClr val="accent2"/>
            </a:solidFill>
            <a:headEnd type="triangle"/>
            <a:tailEnd type="triangle"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cxnSp>
    </p:spTree>
    <p:extLst>
      <p:ext uri="{BB962C8B-B14F-4D97-AF65-F5344CB8AC3E}">
        <p14:creationId xmlns="" xmlns:p14="http://schemas.microsoft.com/office/powerpoint/2010/main" val="132648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8189" y="287204"/>
            <a:ext cx="10098344" cy="113690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70C0"/>
                </a:solidFill>
              </a:rPr>
              <a:t>KẾT NỐI GIỮA CÁC SỞ, BAN NGÀNH </a:t>
            </a:r>
            <a:r>
              <a:rPr lang="mr-IN" b="1" dirty="0" smtClean="0">
                <a:solidFill>
                  <a:srgbClr val="0070C0"/>
                </a:solidFill>
              </a:rPr>
              <a:t>–</a:t>
            </a:r>
            <a:r>
              <a:rPr lang="en-US" b="1" dirty="0" smtClean="0">
                <a:solidFill>
                  <a:srgbClr val="0070C0"/>
                </a:solidFill>
              </a:rPr>
              <a:t> ĐỊA PHƯƠNG</a:t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en-US" b="1" dirty="0" smtClean="0">
                <a:solidFill>
                  <a:srgbClr val="0070C0"/>
                </a:solidFill>
              </a:rPr>
              <a:t/>
            </a:r>
            <a:br>
              <a:rPr lang="en-US" b="1" dirty="0" smtClean="0">
                <a:solidFill>
                  <a:srgbClr val="0070C0"/>
                </a:solidFill>
              </a:rPr>
            </a:br>
            <a:r>
              <a:rPr lang="en-US" sz="2800" b="1" dirty="0" err="1" smtClean="0">
                <a:solidFill>
                  <a:schemeClr val="tx1"/>
                </a:solidFill>
              </a:rPr>
              <a:t>Thời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</a:rPr>
              <a:t>gian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</a:rPr>
              <a:t>và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</a:rPr>
              <a:t>quy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</a:rPr>
              <a:t>trình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</a:rPr>
              <a:t>rõ</a:t>
            </a:r>
            <a:r>
              <a:rPr lang="en-US" sz="2800" b="1" dirty="0" smtClean="0">
                <a:solidFill>
                  <a:schemeClr val="tx1"/>
                </a:solidFill>
              </a:rPr>
              <a:t> </a:t>
            </a:r>
            <a:r>
              <a:rPr lang="en-US" sz="2800" b="1" dirty="0" err="1" smtClean="0">
                <a:solidFill>
                  <a:schemeClr val="tx1"/>
                </a:solidFill>
              </a:rPr>
              <a:t>ràng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9933" y="1774337"/>
            <a:ext cx="1512818" cy="15128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6875" y="2123067"/>
            <a:ext cx="1184915" cy="1184915"/>
          </a:xfrm>
          <a:prstGeom prst="rect">
            <a:avLst/>
          </a:prstGeom>
        </p:spPr>
      </p:pic>
      <p:cxnSp>
        <p:nvCxnSpPr>
          <p:cNvPr id="11" name="Straight Arrow Connector 10"/>
          <p:cNvCxnSpPr/>
          <p:nvPr/>
        </p:nvCxnSpPr>
        <p:spPr>
          <a:xfrm>
            <a:off x="1962751" y="2837388"/>
            <a:ext cx="1286933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855638" y="2837388"/>
            <a:ext cx="1286933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353009" y="4503954"/>
            <a:ext cx="6080724" cy="16668"/>
          </a:xfrm>
          <a:prstGeom prst="line">
            <a:avLst/>
          </a:prstGeom>
          <a:ln w="5715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433733" y="3426140"/>
            <a:ext cx="9156" cy="107781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37252" y="2106006"/>
            <a:ext cx="1146341" cy="114634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15755" y="2066188"/>
            <a:ext cx="625442" cy="62544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94513" y="2136734"/>
            <a:ext cx="625442" cy="625442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712847" y="3270948"/>
            <a:ext cx="2528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SỞ B </a:t>
            </a:r>
            <a:endParaRPr lang="en-US" b="1" dirty="0"/>
          </a:p>
        </p:txBody>
      </p:sp>
      <p:cxnSp>
        <p:nvCxnSpPr>
          <p:cNvPr id="43" name="Straight Connector 42"/>
          <p:cNvCxnSpPr/>
          <p:nvPr/>
        </p:nvCxnSpPr>
        <p:spPr>
          <a:xfrm>
            <a:off x="1336496" y="3426140"/>
            <a:ext cx="0" cy="107781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2" name="Picture 5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5103" y="5535478"/>
            <a:ext cx="1322522" cy="1322522"/>
          </a:xfrm>
          <a:prstGeom prst="rect">
            <a:avLst/>
          </a:prstGeom>
        </p:spPr>
      </p:pic>
      <p:cxnSp>
        <p:nvCxnSpPr>
          <p:cNvPr id="53" name="Straight Arrow Connector 52"/>
          <p:cNvCxnSpPr/>
          <p:nvPr/>
        </p:nvCxnSpPr>
        <p:spPr>
          <a:xfrm flipH="1">
            <a:off x="3562428" y="4580792"/>
            <a:ext cx="27538" cy="96838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4120301" y="6229745"/>
            <a:ext cx="1286933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0" name="Straight Arrow Connector 59"/>
          <p:cNvCxnSpPr/>
          <p:nvPr/>
        </p:nvCxnSpPr>
        <p:spPr>
          <a:xfrm>
            <a:off x="6474857" y="6229745"/>
            <a:ext cx="1286933" cy="0"/>
          </a:xfrm>
          <a:prstGeom prst="straightConnector1">
            <a:avLst/>
          </a:prstGeom>
          <a:ln w="5715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4570" y="4709409"/>
            <a:ext cx="625442" cy="62544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94869" y="5716808"/>
            <a:ext cx="889000" cy="889000"/>
          </a:xfrm>
          <a:prstGeom prst="rect">
            <a:avLst/>
          </a:prstGeom>
        </p:spPr>
      </p:pic>
      <p:pic>
        <p:nvPicPr>
          <p:cNvPr id="29" name="Content Placeholder 3"/>
          <p:cNvPicPr>
            <a:picLocks noGrp="1" noChangeAspect="1"/>
          </p:cNvPicPr>
          <p:nvPr>
            <p:ph idx="1"/>
          </p:nvPr>
        </p:nvPicPr>
        <p:blipFill>
          <a:blip r:embed="rId8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5407234" y="5704755"/>
            <a:ext cx="966128" cy="96612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52400" y="3289243"/>
            <a:ext cx="2131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SỞ A/ HUYỆN A</a:t>
            </a:r>
            <a:endParaRPr lang="en-US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5853879" y="3322618"/>
            <a:ext cx="25288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LÃNH ĐẠO KÝ DUYỆT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989190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223836"/>
            <a:ext cx="10012132" cy="1210233"/>
          </a:xfrm>
        </p:spPr>
        <p:txBody>
          <a:bodyPr>
            <a:no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GIẢI QUYẾT THỦ TỤC HÀNH CHÍNH </a:t>
            </a:r>
            <a:b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</a:br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TRƯỚC KHI ỨNG DỤNG CÔNG NGHỆ THÔNG TIN </a:t>
            </a:r>
            <a:endParaRPr lang="en-US" altLang="x-none" sz="3800" b="1" dirty="0">
              <a:solidFill>
                <a:schemeClr val="accent2"/>
              </a:solidFill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803401"/>
            <a:ext cx="3251200" cy="19767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38465" y="4026194"/>
            <a:ext cx="292893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v"/>
            </a:pPr>
            <a:r>
              <a:rPr lang="en-US" dirty="0" err="1" smtClean="0"/>
              <a:t>Nộp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luân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hồ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r>
              <a:rPr lang="en-US" dirty="0" smtClean="0"/>
              <a:t> </a:t>
            </a:r>
            <a:r>
              <a:rPr lang="en-US" dirty="0" err="1" smtClean="0"/>
              <a:t>giấy</a:t>
            </a:r>
            <a:endParaRPr lang="en-US" dirty="0" smtClean="0"/>
          </a:p>
          <a:p>
            <a:pPr marL="285750" indent="-285750">
              <a:buFont typeface="Wingdings" charset="2"/>
              <a:buChar char="v"/>
            </a:pPr>
            <a:r>
              <a:rPr lang="en-US" dirty="0" smtClean="0"/>
              <a:t>Theo </a:t>
            </a:r>
            <a:r>
              <a:rPr lang="en-US" dirty="0" err="1" smtClean="0"/>
              <a:t>dõi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thủ</a:t>
            </a:r>
            <a:r>
              <a:rPr lang="en-US" dirty="0" smtClean="0"/>
              <a:t> </a:t>
            </a:r>
            <a:r>
              <a:rPr lang="en-US" dirty="0" err="1" smtClean="0"/>
              <a:t>tục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chính</a:t>
            </a:r>
            <a:r>
              <a:rPr lang="en-US" dirty="0" smtClean="0"/>
              <a:t> qua </a:t>
            </a:r>
            <a:r>
              <a:rPr lang="en-US" dirty="0" err="1" smtClean="0"/>
              <a:t>sổ</a:t>
            </a:r>
            <a:r>
              <a:rPr lang="en-US" dirty="0" smtClean="0"/>
              <a:t> </a:t>
            </a:r>
            <a:r>
              <a:rPr lang="en-US" dirty="0" err="1" smtClean="0"/>
              <a:t>giấy</a:t>
            </a:r>
            <a:r>
              <a:rPr lang="en-US" dirty="0" smtClean="0"/>
              <a:t> </a:t>
            </a:r>
          </a:p>
          <a:p>
            <a:pPr marL="285750" indent="-285750">
              <a:buFont typeface="Wingdings" charset="2"/>
              <a:buChar char="v"/>
            </a:pPr>
            <a:r>
              <a:rPr lang="en-US" dirty="0" err="1" smtClean="0"/>
              <a:t>Niêm</a:t>
            </a:r>
            <a:r>
              <a:rPr lang="en-US" dirty="0" smtClean="0"/>
              <a:t> </a:t>
            </a:r>
            <a:r>
              <a:rPr lang="en-US" dirty="0" err="1" smtClean="0"/>
              <a:t>yết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truyền</a:t>
            </a:r>
            <a:r>
              <a:rPr lang="en-US" dirty="0" smtClean="0"/>
              <a:t> </a:t>
            </a:r>
            <a:r>
              <a:rPr lang="en-US" dirty="0" err="1" smtClean="0"/>
              <a:t>thống</a:t>
            </a:r>
            <a:endParaRPr lang="en-US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1445684" y="1434069"/>
            <a:ext cx="1714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Phương</a:t>
            </a:r>
            <a:r>
              <a:rPr lang="en-US" b="1" dirty="0" smtClean="0"/>
              <a:t> </a:t>
            </a:r>
            <a:r>
              <a:rPr lang="en-US" b="1" dirty="0" err="1" smtClean="0"/>
              <a:t>thức</a:t>
            </a:r>
            <a:r>
              <a:rPr lang="en-US" b="1" dirty="0" smtClean="0"/>
              <a:t> </a:t>
            </a:r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5421" y="1783054"/>
            <a:ext cx="3174543" cy="199707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85442" y="1434069"/>
            <a:ext cx="17145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 smtClean="0"/>
              <a:t>Kém</a:t>
            </a:r>
            <a:r>
              <a:rPr lang="en-US" b="1" dirty="0" smtClean="0"/>
              <a:t> </a:t>
            </a:r>
            <a:r>
              <a:rPr lang="en-US" b="1" dirty="0" err="1" smtClean="0"/>
              <a:t>hiệu</a:t>
            </a:r>
            <a:r>
              <a:rPr lang="en-US" b="1" dirty="0" smtClean="0"/>
              <a:t> </a:t>
            </a:r>
            <a:r>
              <a:rPr lang="en-US" b="1" dirty="0" err="1" smtClean="0"/>
              <a:t>quả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255420" y="4005847"/>
            <a:ext cx="51460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2"/>
              <a:buChar char="v"/>
            </a:pPr>
            <a:r>
              <a:rPr lang="en-US" dirty="0" err="1" smtClean="0"/>
              <a:t>Người</a:t>
            </a:r>
            <a:r>
              <a:rPr lang="en-US" dirty="0" smtClean="0"/>
              <a:t> </a:t>
            </a:r>
            <a:r>
              <a:rPr lang="en-US" dirty="0" err="1" smtClean="0"/>
              <a:t>dân</a:t>
            </a:r>
            <a:r>
              <a:rPr lang="en-US" dirty="0" smtClean="0"/>
              <a:t> </a:t>
            </a:r>
            <a:r>
              <a:rPr lang="en-US" dirty="0" err="1" smtClean="0"/>
              <a:t>khó</a:t>
            </a:r>
            <a:r>
              <a:rPr lang="en-US" dirty="0" smtClean="0"/>
              <a:t> </a:t>
            </a:r>
            <a:r>
              <a:rPr lang="en-US" dirty="0" err="1" smtClean="0"/>
              <a:t>nắm</a:t>
            </a:r>
            <a:r>
              <a:rPr lang="en-US" dirty="0" smtClean="0"/>
              <a:t> </a:t>
            </a:r>
            <a:r>
              <a:rPr lang="en-US" dirty="0" err="1" smtClean="0"/>
              <a:t>bắt</a:t>
            </a:r>
            <a:r>
              <a:rPr lang="en-US" dirty="0" smtClean="0"/>
              <a:t> </a:t>
            </a:r>
            <a:r>
              <a:rPr lang="en-US" dirty="0" err="1" smtClean="0"/>
              <a:t>được</a:t>
            </a:r>
            <a:r>
              <a:rPr lang="en-US" dirty="0" smtClean="0"/>
              <a:t> </a:t>
            </a:r>
            <a:r>
              <a:rPr lang="en-US" dirty="0" err="1" smtClean="0"/>
              <a:t>quy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thủ</a:t>
            </a:r>
            <a:r>
              <a:rPr lang="en-US" dirty="0" smtClean="0"/>
              <a:t> </a:t>
            </a:r>
            <a:r>
              <a:rPr lang="en-US" dirty="0" err="1" smtClean="0"/>
              <a:t>tục</a:t>
            </a:r>
            <a:r>
              <a:rPr lang="en-US" dirty="0" smtClean="0"/>
              <a:t>, </a:t>
            </a:r>
            <a:r>
              <a:rPr lang="en-US" dirty="0" err="1" smtClean="0"/>
              <a:t>thời</a:t>
            </a:r>
            <a:r>
              <a:rPr lang="en-US" dirty="0" smtClean="0"/>
              <a:t> </a:t>
            </a:r>
            <a:r>
              <a:rPr lang="en-US" dirty="0" err="1" smtClean="0"/>
              <a:t>hạn</a:t>
            </a:r>
            <a:r>
              <a:rPr lang="en-US" dirty="0" smtClean="0"/>
              <a:t>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endParaRPr lang="en-US" dirty="0" smtClean="0"/>
          </a:p>
          <a:p>
            <a:pPr marL="285750" indent="-285750">
              <a:buFont typeface="Wingdings" charset="2"/>
              <a:buChar char="v"/>
            </a:pPr>
            <a:r>
              <a:rPr lang="en-US" dirty="0" err="1" smtClean="0"/>
              <a:t>Cơ</a:t>
            </a:r>
            <a:r>
              <a:rPr lang="en-US" dirty="0" smtClean="0"/>
              <a:t> </a:t>
            </a:r>
            <a:r>
              <a:rPr lang="en-US" dirty="0" err="1" smtClean="0"/>
              <a:t>quan</a:t>
            </a:r>
            <a:r>
              <a:rPr lang="en-US" dirty="0" smtClean="0"/>
              <a:t> </a:t>
            </a:r>
            <a:r>
              <a:rPr lang="en-US" dirty="0" err="1" smtClean="0"/>
              <a:t>quản</a:t>
            </a:r>
            <a:r>
              <a:rPr lang="en-US" dirty="0" smtClean="0"/>
              <a:t> </a:t>
            </a:r>
            <a:r>
              <a:rPr lang="en-US" dirty="0" err="1" smtClean="0"/>
              <a:t>lý</a:t>
            </a:r>
            <a:r>
              <a:rPr lang="en-US" dirty="0" smtClean="0"/>
              <a:t> </a:t>
            </a:r>
            <a:r>
              <a:rPr lang="en-US" dirty="0" err="1" smtClean="0"/>
              <a:t>khó</a:t>
            </a:r>
            <a:r>
              <a:rPr lang="en-US" dirty="0" smtClean="0"/>
              <a:t> </a:t>
            </a:r>
            <a:r>
              <a:rPr lang="en-US" dirty="0" err="1" smtClean="0"/>
              <a:t>theo</a:t>
            </a:r>
            <a:r>
              <a:rPr lang="en-US" dirty="0" smtClean="0"/>
              <a:t> </a:t>
            </a:r>
            <a:r>
              <a:rPr lang="en-US" dirty="0" err="1" smtClean="0"/>
              <a:t>dõi</a:t>
            </a:r>
            <a:r>
              <a:rPr lang="en-US" dirty="0" smtClean="0"/>
              <a:t> </a:t>
            </a:r>
            <a:r>
              <a:rPr lang="en-US" dirty="0" err="1" smtClean="0"/>
              <a:t>tiến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giải</a:t>
            </a:r>
            <a:r>
              <a:rPr lang="en-US" dirty="0" smtClean="0"/>
              <a:t> </a:t>
            </a:r>
            <a:r>
              <a:rPr lang="en-US" dirty="0" err="1" smtClean="0"/>
              <a:t>quyết</a:t>
            </a:r>
            <a:r>
              <a:rPr lang="en-US" dirty="0" smtClean="0"/>
              <a:t> </a:t>
            </a:r>
            <a:r>
              <a:rPr lang="en-US" dirty="0" err="1" smtClean="0"/>
              <a:t>hồ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endParaRPr lang="en-US" dirty="0" smtClean="0"/>
          </a:p>
          <a:p>
            <a:pPr marL="285750" indent="-285750">
              <a:buFont typeface="Wingdings" charset="2"/>
              <a:buChar char="v"/>
            </a:pPr>
            <a:r>
              <a:rPr lang="en-US" dirty="0" err="1" smtClean="0"/>
              <a:t>Hiệu</a:t>
            </a:r>
            <a:r>
              <a:rPr lang="en-US" dirty="0" smtClean="0"/>
              <a:t> </a:t>
            </a:r>
            <a:r>
              <a:rPr lang="en-US" dirty="0" err="1" smtClean="0"/>
              <a:t>quả</a:t>
            </a:r>
            <a:r>
              <a:rPr lang="en-US" dirty="0" smtClean="0"/>
              <a:t> </a:t>
            </a:r>
            <a:r>
              <a:rPr lang="en-US" dirty="0" err="1" smtClean="0"/>
              <a:t>công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thấp</a:t>
            </a:r>
            <a:r>
              <a:rPr lang="en-US" dirty="0" smtClean="0"/>
              <a:t>: </a:t>
            </a:r>
            <a:r>
              <a:rPr lang="en-US" dirty="0" err="1" smtClean="0"/>
              <a:t>mất</a:t>
            </a:r>
            <a:r>
              <a:rPr lang="en-US" dirty="0" smtClean="0"/>
              <a:t> </a:t>
            </a:r>
            <a:r>
              <a:rPr lang="en-US" dirty="0" err="1" smtClean="0"/>
              <a:t>thơì</a:t>
            </a:r>
            <a:r>
              <a:rPr lang="en-US" dirty="0" smtClean="0"/>
              <a:t> </a:t>
            </a:r>
            <a:r>
              <a:rPr lang="en-US" dirty="0" err="1" smtClean="0"/>
              <a:t>gian</a:t>
            </a:r>
            <a:r>
              <a:rPr lang="en-US" dirty="0" smtClean="0"/>
              <a:t> </a:t>
            </a:r>
            <a:r>
              <a:rPr lang="en-US" dirty="0" err="1" smtClean="0"/>
              <a:t>ghi</a:t>
            </a:r>
            <a:r>
              <a:rPr lang="en-US" dirty="0" smtClean="0"/>
              <a:t> </a:t>
            </a:r>
            <a:r>
              <a:rPr lang="en-US" dirty="0" err="1" smtClean="0"/>
              <a:t>chép</a:t>
            </a:r>
            <a:r>
              <a:rPr lang="en-US" dirty="0" smtClean="0"/>
              <a:t> </a:t>
            </a:r>
            <a:r>
              <a:rPr lang="en-US" dirty="0" err="1" smtClean="0"/>
              <a:t>sổ</a:t>
            </a:r>
            <a:r>
              <a:rPr lang="en-US" dirty="0" smtClean="0"/>
              <a:t> </a:t>
            </a:r>
            <a:r>
              <a:rPr lang="en-US" dirty="0" err="1" smtClean="0"/>
              <a:t>sách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lần</a:t>
            </a:r>
            <a:r>
              <a:rPr lang="en-US" dirty="0" smtClean="0"/>
              <a:t>, </a:t>
            </a:r>
            <a:r>
              <a:rPr lang="en-US" dirty="0" err="1" smtClean="0"/>
              <a:t>vận</a:t>
            </a:r>
            <a:r>
              <a:rPr lang="en-US" dirty="0" smtClean="0"/>
              <a:t> </a:t>
            </a:r>
            <a:r>
              <a:rPr lang="en-US" dirty="0" err="1" smtClean="0"/>
              <a:t>chuyển</a:t>
            </a:r>
            <a:r>
              <a:rPr lang="en-US" dirty="0" smtClean="0"/>
              <a:t> </a:t>
            </a:r>
            <a:r>
              <a:rPr lang="en-US" dirty="0" err="1" smtClean="0"/>
              <a:t>hồ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r>
              <a:rPr lang="en-US" dirty="0" smtClean="0"/>
              <a:t>, </a:t>
            </a:r>
            <a:r>
              <a:rPr lang="en-US" dirty="0" err="1" smtClean="0"/>
              <a:t>tra</a:t>
            </a:r>
            <a:r>
              <a:rPr lang="en-US" dirty="0" smtClean="0"/>
              <a:t> </a:t>
            </a:r>
            <a:r>
              <a:rPr lang="en-US" dirty="0" err="1" smtClean="0"/>
              <a:t>cứu</a:t>
            </a:r>
            <a:r>
              <a:rPr lang="en-US" dirty="0" smtClean="0"/>
              <a:t> </a:t>
            </a:r>
            <a:r>
              <a:rPr lang="en-US" dirty="0" err="1" smtClean="0"/>
              <a:t>thông</a:t>
            </a:r>
            <a:r>
              <a:rPr lang="en-US" dirty="0" smtClean="0"/>
              <a:t> tin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hồ</a:t>
            </a:r>
            <a:r>
              <a:rPr lang="en-US" dirty="0" smtClean="0"/>
              <a:t> </a:t>
            </a:r>
            <a:r>
              <a:rPr lang="en-US" dirty="0" err="1" smtClean="0"/>
              <a:t>sơ</a:t>
            </a:r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2018331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CHUẨN HÓA BỘ HỒ SƠ MẪU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THAY THẾ DẦN BỘ TTHC </a:t>
            </a:r>
            <a:endParaRPr lang="en-US" dirty="0"/>
          </a:p>
        </p:txBody>
      </p:sp>
      <p:pic>
        <p:nvPicPr>
          <p:cNvPr id="7" name="Content Placeholder 6" descr="2017-6-8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6275" y="2995949"/>
            <a:ext cx="4184650" cy="2786977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2" y="2160983"/>
            <a:ext cx="4185619" cy="576262"/>
          </a:xfrm>
        </p:spPr>
        <p:txBody>
          <a:bodyPr/>
          <a:lstStyle/>
          <a:p>
            <a:r>
              <a:rPr lang="en-US" dirty="0" smtClean="0"/>
              <a:t>SỐ HÓA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HỖ TRỢ TRỰC TUYẾN</a:t>
            </a:r>
          </a:p>
          <a:p>
            <a:r>
              <a:rPr lang="en-US" dirty="0" smtClean="0"/>
              <a:t>HỖ TRỢ 1022</a:t>
            </a:r>
          </a:p>
          <a:p>
            <a:r>
              <a:rPr lang="en-US" dirty="0" smtClean="0"/>
              <a:t>HỖ TRỢ BƯU ĐIỆN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24292" y="206769"/>
            <a:ext cx="8818198" cy="928670"/>
          </a:xfrm>
        </p:spPr>
        <p:txBody>
          <a:bodyPr>
            <a:normAutofit fontScale="90000"/>
          </a:bodyPr>
          <a:lstStyle/>
          <a:p>
            <a:r>
              <a:rPr lang="en-US" altLang="x-none" sz="4200" b="1" dirty="0" smtClean="0">
                <a:solidFill>
                  <a:schemeClr val="accent2"/>
                </a:solidFill>
                <a:latin typeface="+mn-lt"/>
              </a:rPr>
              <a:t>PHÁT TRIỂN PHẦN MỀM THU PHÍ, LỆ PHÍ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Zal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0852" y="1135439"/>
            <a:ext cx="5529329" cy="3678101"/>
          </a:xfrm>
          <a:prstGeom prst="rect">
            <a:avLst/>
          </a:prstGeom>
          <a:noFill/>
        </p:spPr>
      </p:pic>
      <p:sp>
        <p:nvSpPr>
          <p:cNvPr id="6" name="Content Placeholder 1"/>
          <p:cNvSpPr txBox="1">
            <a:spLocks/>
          </p:cNvSpPr>
          <p:nvPr/>
        </p:nvSpPr>
        <p:spPr>
          <a:xfrm>
            <a:off x="1124292" y="5181231"/>
            <a:ext cx="4922448" cy="1086921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indent="-256032" defTabSz="914400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mềm</a:t>
            </a:r>
            <a:r>
              <a:rPr lang="en-US" sz="2000" dirty="0" smtClean="0"/>
              <a:t> </a:t>
            </a:r>
            <a:r>
              <a:rPr lang="en-US" sz="2000" dirty="0" err="1" smtClean="0"/>
              <a:t>thu</a:t>
            </a:r>
            <a:r>
              <a:rPr lang="en-US" sz="2000" dirty="0" smtClean="0"/>
              <a:t> </a:t>
            </a:r>
            <a:r>
              <a:rPr lang="en-US" sz="2000" dirty="0" err="1" smtClean="0"/>
              <a:t>phí</a:t>
            </a:r>
            <a:r>
              <a:rPr lang="en-US" sz="2000" dirty="0" smtClean="0"/>
              <a:t>, </a:t>
            </a:r>
            <a:r>
              <a:rPr lang="en-US" sz="2000" dirty="0" err="1" smtClean="0"/>
              <a:t>lệ</a:t>
            </a:r>
            <a:r>
              <a:rPr lang="en-US" sz="2000" dirty="0" smtClean="0"/>
              <a:t> </a:t>
            </a:r>
            <a:r>
              <a:rPr lang="en-US" sz="2000" dirty="0" err="1" smtClean="0"/>
              <a:t>phí</a:t>
            </a:r>
            <a:r>
              <a:rPr lang="en-US" sz="2000" dirty="0" smtClean="0"/>
              <a:t> </a:t>
            </a:r>
            <a:r>
              <a:rPr lang="en-US" sz="2000" dirty="0" err="1" smtClean="0"/>
              <a:t>tích</a:t>
            </a:r>
            <a:r>
              <a:rPr lang="en-US" sz="2000" dirty="0" smtClean="0"/>
              <a:t> </a:t>
            </a:r>
            <a:r>
              <a:rPr lang="en-US" sz="2000" dirty="0" err="1" smtClean="0"/>
              <a:t>hợp</a:t>
            </a:r>
            <a:r>
              <a:rPr lang="en-US" sz="2000" dirty="0" smtClean="0"/>
              <a:t> </a:t>
            </a:r>
            <a:r>
              <a:rPr lang="en-US" sz="2000" dirty="0" err="1" smtClean="0"/>
              <a:t>vào</a:t>
            </a:r>
            <a:r>
              <a:rPr lang="en-US" sz="2000" dirty="0" smtClean="0"/>
              <a:t> </a:t>
            </a:r>
            <a:r>
              <a:rPr lang="en-US" sz="2000" dirty="0" err="1" smtClean="0"/>
              <a:t>phần</a:t>
            </a:r>
            <a:r>
              <a:rPr lang="en-US" sz="2000" dirty="0" smtClean="0"/>
              <a:t> </a:t>
            </a:r>
            <a:r>
              <a:rPr lang="en-US" sz="2000" dirty="0" err="1" smtClean="0"/>
              <a:t>mềm</a:t>
            </a:r>
            <a:r>
              <a:rPr lang="en-US" sz="2000" dirty="0" smtClean="0"/>
              <a:t> </a:t>
            </a:r>
            <a:r>
              <a:rPr lang="en-US" sz="2000" dirty="0" err="1" smtClean="0"/>
              <a:t>Egov</a:t>
            </a:r>
            <a:r>
              <a:rPr lang="en-US" sz="2000" dirty="0" smtClean="0"/>
              <a:t>,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</a:t>
            </a:r>
            <a:r>
              <a:rPr lang="en-US" sz="2000" dirty="0" err="1" smtClean="0"/>
              <a:t>báo</a:t>
            </a:r>
            <a:r>
              <a:rPr lang="en-US" sz="2000" dirty="0" smtClean="0"/>
              <a:t> </a:t>
            </a:r>
            <a:r>
              <a:rPr lang="en-US" sz="2000" dirty="0" err="1" smtClean="0"/>
              <a:t>cho</a:t>
            </a:r>
            <a:r>
              <a:rPr lang="en-US" sz="2000" dirty="0" smtClean="0"/>
              <a:t> </a:t>
            </a:r>
            <a:r>
              <a:rPr lang="en-US" sz="2000" dirty="0" err="1" smtClean="0"/>
              <a:t>nhân</a:t>
            </a:r>
            <a:r>
              <a:rPr lang="en-US" sz="2000" dirty="0" smtClean="0"/>
              <a:t> </a:t>
            </a:r>
            <a:r>
              <a:rPr lang="en-US" sz="2000" dirty="0" err="1" smtClean="0"/>
              <a:t>viên</a:t>
            </a:r>
            <a:r>
              <a:rPr lang="en-US" sz="2000" dirty="0" smtClean="0"/>
              <a:t> </a:t>
            </a:r>
            <a:r>
              <a:rPr lang="en-US" sz="2000" dirty="0" err="1" smtClean="0"/>
              <a:t>Bưu</a:t>
            </a:r>
            <a:r>
              <a:rPr lang="en-US" sz="2000" dirty="0" smtClean="0"/>
              <a:t> </a:t>
            </a:r>
            <a:r>
              <a:rPr lang="en-US" sz="2000" dirty="0" err="1" smtClean="0"/>
              <a:t>điện</a:t>
            </a:r>
            <a:r>
              <a:rPr lang="en-US" sz="2000" dirty="0" smtClean="0"/>
              <a:t> (</a:t>
            </a:r>
            <a:r>
              <a:rPr lang="en-US" sz="2000" dirty="0" err="1" smtClean="0"/>
              <a:t>thu</a:t>
            </a:r>
            <a:r>
              <a:rPr lang="en-US" sz="2000" dirty="0" smtClean="0"/>
              <a:t> </a:t>
            </a:r>
            <a:r>
              <a:rPr lang="en-US" sz="2000" dirty="0" err="1" smtClean="0"/>
              <a:t>hộ</a:t>
            </a:r>
            <a:r>
              <a:rPr lang="en-US" sz="2000" dirty="0" smtClean="0"/>
              <a:t>) </a:t>
            </a:r>
            <a:r>
              <a:rPr lang="en-US" sz="2000" dirty="0" err="1" smtClean="0"/>
              <a:t>biết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tiền</a:t>
            </a:r>
            <a:r>
              <a:rPr lang="en-US" sz="2000" dirty="0" smtClean="0"/>
              <a:t> </a:t>
            </a:r>
            <a:r>
              <a:rPr lang="en-US" sz="2000" dirty="0" err="1" smtClean="0"/>
              <a:t>tương</a:t>
            </a:r>
            <a:r>
              <a:rPr lang="en-US" sz="2000" dirty="0" smtClean="0"/>
              <a:t> </a:t>
            </a:r>
            <a:r>
              <a:rPr lang="en-US" sz="2000" dirty="0" err="1" smtClean="0"/>
              <a:t>ứng</a:t>
            </a:r>
            <a:r>
              <a:rPr lang="en-US" sz="2000" dirty="0" smtClean="0"/>
              <a:t> </a:t>
            </a:r>
            <a:r>
              <a:rPr lang="en-US" sz="2000" dirty="0" err="1" smtClean="0"/>
              <a:t>mỗi</a:t>
            </a:r>
            <a:r>
              <a:rPr lang="en-US" sz="2000" dirty="0" smtClean="0"/>
              <a:t> </a:t>
            </a:r>
            <a:r>
              <a:rPr lang="en-US" sz="2000" dirty="0" err="1" smtClean="0"/>
              <a:t>hồ</a:t>
            </a:r>
            <a:r>
              <a:rPr lang="en-US" sz="2000" dirty="0" smtClean="0"/>
              <a:t> </a:t>
            </a:r>
            <a:r>
              <a:rPr lang="en-US" sz="2000" dirty="0" err="1" smtClean="0"/>
              <a:t>sơ</a:t>
            </a:r>
            <a:r>
              <a:rPr lang="en-US" sz="2000" dirty="0" smtClean="0"/>
              <a:t>.  </a:t>
            </a:r>
            <a:endParaRPr lang="en-US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5200" b="23271"/>
          <a:stretch/>
        </p:blipFill>
        <p:spPr>
          <a:xfrm>
            <a:off x="7322868" y="1227934"/>
            <a:ext cx="3855697" cy="3533848"/>
          </a:xfrm>
          <a:prstGeom prst="rect">
            <a:avLst/>
          </a:prstGeom>
        </p:spPr>
      </p:pic>
      <p:sp>
        <p:nvSpPr>
          <p:cNvPr id="11" name="Content Placeholder 1"/>
          <p:cNvSpPr txBox="1">
            <a:spLocks/>
          </p:cNvSpPr>
          <p:nvPr/>
        </p:nvSpPr>
        <p:spPr>
          <a:xfrm>
            <a:off x="6883879" y="5181230"/>
            <a:ext cx="4922448" cy="1086921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365760" indent="-256032" defTabSz="914400">
              <a:spcBef>
                <a:spcPts val="400"/>
              </a:spcBef>
              <a:buClr>
                <a:schemeClr val="accent1"/>
              </a:buClr>
              <a:buSzPct val="68000"/>
              <a:buFont typeface="Wingdings 3"/>
              <a:buChar char=""/>
              <a:defRPr/>
            </a:pPr>
            <a:r>
              <a:rPr lang="en-US" sz="2000" dirty="0" err="1" smtClean="0"/>
              <a:t>Hệ</a:t>
            </a:r>
            <a:r>
              <a:rPr lang="en-US" sz="2000" dirty="0" smtClean="0"/>
              <a:t> </a:t>
            </a:r>
            <a:r>
              <a:rPr lang="en-US" sz="2000" dirty="0" err="1" smtClean="0"/>
              <a:t>thống</a:t>
            </a:r>
            <a:r>
              <a:rPr lang="en-US" sz="2000" dirty="0" smtClean="0"/>
              <a:t> </a:t>
            </a:r>
            <a:r>
              <a:rPr lang="en-US" sz="2000" dirty="0" err="1" smtClean="0"/>
              <a:t>nhắn</a:t>
            </a:r>
            <a:r>
              <a:rPr lang="en-US" sz="2000" dirty="0" smtClean="0"/>
              <a:t> tin SMS </a:t>
            </a:r>
            <a:r>
              <a:rPr lang="en-US" sz="2000" dirty="0" err="1" smtClean="0"/>
              <a:t>tự</a:t>
            </a:r>
            <a:r>
              <a:rPr lang="en-US" sz="2000" dirty="0" smtClean="0"/>
              <a:t> </a:t>
            </a:r>
            <a:r>
              <a:rPr lang="en-US" sz="2000" dirty="0" err="1" smtClean="0"/>
              <a:t>động</a:t>
            </a:r>
            <a:r>
              <a:rPr lang="en-US" sz="2000" dirty="0" smtClean="0"/>
              <a:t> </a:t>
            </a:r>
            <a:r>
              <a:rPr lang="en-US" sz="2000" dirty="0" err="1" smtClean="0"/>
              <a:t>thông</a:t>
            </a:r>
            <a:r>
              <a:rPr lang="en-US" sz="2000" dirty="0" smtClean="0"/>
              <a:t> </a:t>
            </a:r>
            <a:r>
              <a:rPr lang="en-US" sz="2000" dirty="0" err="1" smtClean="0"/>
              <a:t>báo</a:t>
            </a:r>
            <a:r>
              <a:rPr lang="en-US" sz="2000" dirty="0" smtClean="0"/>
              <a:t> </a:t>
            </a:r>
            <a:r>
              <a:rPr lang="en-US" sz="2000" dirty="0" err="1" smtClean="0"/>
              <a:t>số</a:t>
            </a:r>
            <a:r>
              <a:rPr lang="en-US" sz="2000" dirty="0" smtClean="0"/>
              <a:t> </a:t>
            </a:r>
            <a:r>
              <a:rPr lang="en-US" sz="2000" dirty="0" err="1" smtClean="0"/>
              <a:t>tiền</a:t>
            </a:r>
            <a:r>
              <a:rPr lang="en-US" sz="2000" dirty="0" smtClean="0"/>
              <a:t> </a:t>
            </a:r>
            <a:r>
              <a:rPr lang="en-US" sz="2000" dirty="0" err="1" smtClean="0"/>
              <a:t>cho</a:t>
            </a:r>
            <a:r>
              <a:rPr lang="en-US" sz="2000" dirty="0" smtClean="0"/>
              <a:t> </a:t>
            </a:r>
            <a:r>
              <a:rPr lang="en-US" sz="2000" dirty="0" err="1" smtClean="0"/>
              <a:t>người</a:t>
            </a:r>
            <a:r>
              <a:rPr lang="en-US" sz="2000" dirty="0" smtClean="0"/>
              <a:t> </a:t>
            </a:r>
            <a:r>
              <a:rPr lang="en-US" sz="2000" dirty="0" err="1" smtClean="0"/>
              <a:t>dân</a:t>
            </a:r>
            <a:r>
              <a:rPr lang="en-US" sz="2000" dirty="0" smtClean="0"/>
              <a:t>, </a:t>
            </a:r>
            <a:r>
              <a:rPr lang="en-US" sz="2000" dirty="0" err="1" smtClean="0"/>
              <a:t>tổ</a:t>
            </a:r>
            <a:r>
              <a:rPr lang="en-US" sz="2000" dirty="0" smtClean="0"/>
              <a:t> </a:t>
            </a:r>
            <a:r>
              <a:rPr lang="en-US" sz="2000" dirty="0" err="1" smtClean="0"/>
              <a:t>chức</a:t>
            </a:r>
            <a:r>
              <a:rPr lang="en-US" sz="2000" dirty="0" smtClean="0"/>
              <a:t> </a:t>
            </a:r>
            <a:r>
              <a:rPr lang="en-US" sz="2000" dirty="0" err="1" smtClean="0"/>
              <a:t>nộp</a:t>
            </a:r>
            <a:r>
              <a:rPr lang="en-US" sz="2000" dirty="0" smtClean="0"/>
              <a:t> </a:t>
            </a:r>
            <a:r>
              <a:rPr lang="en-US" sz="2000" dirty="0" err="1" smtClean="0"/>
              <a:t>hồ</a:t>
            </a:r>
            <a:r>
              <a:rPr lang="en-US" sz="2000" dirty="0" smtClean="0"/>
              <a:t> </a:t>
            </a:r>
            <a:r>
              <a:rPr lang="en-US" sz="2000" dirty="0" err="1" smtClean="0"/>
              <a:t>sơ</a:t>
            </a:r>
            <a:r>
              <a:rPr lang="en-US" sz="2000" dirty="0" smtClean="0"/>
              <a:t>. </a:t>
            </a:r>
            <a:endParaRPr lang="en-US" sz="2000" dirty="0"/>
          </a:p>
        </p:txBody>
      </p:sp>
    </p:spTree>
    <p:extLst>
      <p:ext uri="{BB962C8B-B14F-4D97-AF65-F5344CB8AC3E}">
        <p14:creationId xmlns="" xmlns:p14="http://schemas.microsoft.com/office/powerpoint/2010/main" val="1203204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ĐÁNH GIÁ CHẤT LƯỢNG THEO HỒ SƠ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GẮN KẾT TRỰC TIẾP HỒ SƠ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GIÁM SÁT TẬP TRUNG DATA</a:t>
            </a:r>
            <a:endParaRPr lang="en-US" dirty="0"/>
          </a:p>
        </p:txBody>
      </p:sp>
      <p:pic>
        <p:nvPicPr>
          <p:cNvPr id="10" name="Content Placeholder 9" descr="images1902282_2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77334" y="2999891"/>
            <a:ext cx="4184034" cy="2780090"/>
          </a:xfrm>
        </p:spPr>
      </p:pic>
      <p:pic>
        <p:nvPicPr>
          <p:cNvPr id="70658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88383" y="2999891"/>
            <a:ext cx="4944796" cy="278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VTV4 NÓI VỀ CHÚNG TÔI</a:t>
            </a:r>
            <a:endParaRPr lang="en-US" dirty="0"/>
          </a:p>
        </p:txBody>
      </p:sp>
      <p:pic>
        <p:nvPicPr>
          <p:cNvPr id="4" name="PS TRUNG TÂM HÀNH CHÍNH CÔNG ĐỒNG NAI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37882" y="1368912"/>
            <a:ext cx="8508011" cy="4785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366" y="609600"/>
            <a:ext cx="9690159" cy="1320800"/>
          </a:xfrm>
        </p:spPr>
        <p:txBody>
          <a:bodyPr/>
          <a:lstStyle/>
          <a:p>
            <a:r>
              <a:rPr lang="en-US" b="1" dirty="0" smtClean="0">
                <a:latin typeface="+mn-lt"/>
              </a:rPr>
              <a:t>GIAI ĐOẠN 2: PHÁT TRIỂN ỨNG DỤNG TIỆN ÍCH 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Trang</a:t>
            </a:r>
            <a:r>
              <a:rPr lang="en-US" sz="2800" dirty="0" smtClean="0"/>
              <a:t> tin </a:t>
            </a:r>
            <a:r>
              <a:rPr lang="en-US" sz="2800" dirty="0" err="1" smtClean="0"/>
              <a:t>Cải</a:t>
            </a:r>
            <a:r>
              <a:rPr lang="en-US" sz="2800" dirty="0" smtClean="0"/>
              <a:t> </a:t>
            </a:r>
            <a:r>
              <a:rPr lang="en-US" sz="2800" dirty="0" err="1" smtClean="0"/>
              <a:t>cách</a:t>
            </a:r>
            <a:r>
              <a:rPr lang="en-US" sz="2800" dirty="0" smtClean="0"/>
              <a:t> </a:t>
            </a:r>
            <a:r>
              <a:rPr lang="en-US" sz="2800" dirty="0" err="1" smtClean="0"/>
              <a:t>hành</a:t>
            </a:r>
            <a:r>
              <a:rPr lang="en-US" sz="2800" dirty="0" smtClean="0"/>
              <a:t> </a:t>
            </a:r>
            <a:r>
              <a:rPr lang="en-US" sz="2800" dirty="0" err="1" smtClean="0"/>
              <a:t>chính</a:t>
            </a:r>
            <a:r>
              <a:rPr lang="en-US" sz="2800" dirty="0" smtClean="0"/>
              <a:t> </a:t>
            </a:r>
            <a:r>
              <a:rPr lang="en-US" sz="2800" dirty="0" err="1" smtClean="0"/>
              <a:t>Đồng</a:t>
            </a:r>
            <a:r>
              <a:rPr lang="en-US" sz="2800" dirty="0" smtClean="0"/>
              <a:t> </a:t>
            </a:r>
            <a:r>
              <a:rPr lang="en-US" sz="2800" dirty="0" err="1" smtClean="0"/>
              <a:t>Nai</a:t>
            </a:r>
            <a:endParaRPr lang="en-US" sz="2800" dirty="0" smtClean="0"/>
          </a:p>
          <a:p>
            <a:r>
              <a:rPr lang="en-US" sz="2800" dirty="0" err="1" smtClean="0"/>
              <a:t>Cổng</a:t>
            </a:r>
            <a:r>
              <a:rPr lang="en-US" sz="2800" dirty="0" smtClean="0"/>
              <a:t> </a:t>
            </a:r>
            <a:r>
              <a:rPr lang="en-US" sz="2800" dirty="0" err="1" smtClean="0"/>
              <a:t>Hành</a:t>
            </a:r>
            <a:r>
              <a:rPr lang="en-US" sz="2800" dirty="0" smtClean="0"/>
              <a:t> </a:t>
            </a:r>
            <a:r>
              <a:rPr lang="en-US" sz="2800" dirty="0" err="1" smtClean="0"/>
              <a:t>chính</a:t>
            </a:r>
            <a:r>
              <a:rPr lang="en-US" sz="2800" dirty="0" smtClean="0"/>
              <a:t> </a:t>
            </a:r>
            <a:r>
              <a:rPr lang="en-US" sz="2800" dirty="0" err="1" smtClean="0"/>
              <a:t>công</a:t>
            </a:r>
            <a:r>
              <a:rPr lang="en-US" sz="2800" dirty="0" smtClean="0"/>
              <a:t> </a:t>
            </a:r>
            <a:r>
              <a:rPr lang="en-US" sz="2800" dirty="0" err="1" smtClean="0"/>
              <a:t>tỉnh</a:t>
            </a:r>
            <a:r>
              <a:rPr lang="en-US" sz="2800" dirty="0" smtClean="0"/>
              <a:t> </a:t>
            </a:r>
            <a:r>
              <a:rPr lang="en-US" sz="2800" dirty="0" err="1" smtClean="0"/>
              <a:t>Đồng</a:t>
            </a:r>
            <a:r>
              <a:rPr lang="en-US" sz="2800" dirty="0" smtClean="0"/>
              <a:t> </a:t>
            </a:r>
            <a:r>
              <a:rPr lang="en-US" sz="2800" dirty="0" err="1" smtClean="0"/>
              <a:t>Nai</a:t>
            </a:r>
            <a:r>
              <a:rPr lang="en-US" sz="2800" dirty="0" smtClean="0"/>
              <a:t> </a:t>
            </a:r>
            <a:r>
              <a:rPr lang="en-US" sz="2800" dirty="0" err="1" smtClean="0"/>
              <a:t>trên</a:t>
            </a:r>
            <a:r>
              <a:rPr lang="en-US" sz="2800" dirty="0" smtClean="0"/>
              <a:t> </a:t>
            </a:r>
            <a:r>
              <a:rPr lang="en-US" sz="2800" dirty="0" err="1" smtClean="0"/>
              <a:t>Zalo</a:t>
            </a:r>
            <a:r>
              <a:rPr lang="en-US" sz="2800" dirty="0" smtClean="0"/>
              <a:t> </a:t>
            </a:r>
          </a:p>
          <a:p>
            <a:r>
              <a:rPr lang="en-US" sz="2800" dirty="0" err="1" smtClean="0"/>
              <a:t>Tổng</a:t>
            </a:r>
            <a:r>
              <a:rPr lang="en-US" sz="2800" dirty="0" smtClean="0"/>
              <a:t> </a:t>
            </a:r>
            <a:r>
              <a:rPr lang="en-US" sz="2800" dirty="0" err="1" smtClean="0"/>
              <a:t>Đài</a:t>
            </a:r>
            <a:r>
              <a:rPr lang="en-US" sz="2800" dirty="0" smtClean="0"/>
              <a:t> </a:t>
            </a:r>
            <a:r>
              <a:rPr lang="en-US" sz="2800" dirty="0" err="1" smtClean="0"/>
              <a:t>Dịch</a:t>
            </a:r>
            <a:r>
              <a:rPr lang="en-US" sz="2800" dirty="0" smtClean="0"/>
              <a:t> </a:t>
            </a:r>
            <a:r>
              <a:rPr lang="en-US" sz="2800" dirty="0" err="1" smtClean="0"/>
              <a:t>vụ</a:t>
            </a:r>
            <a:r>
              <a:rPr lang="en-US" sz="2800" dirty="0" smtClean="0"/>
              <a:t> </a:t>
            </a:r>
            <a:r>
              <a:rPr lang="en-US" sz="2800" dirty="0" err="1" smtClean="0"/>
              <a:t>công</a:t>
            </a:r>
            <a:r>
              <a:rPr lang="en-US" sz="2800" dirty="0" smtClean="0"/>
              <a:t> 1022 </a:t>
            </a:r>
            <a:r>
              <a:rPr lang="en-US" sz="2800" dirty="0" err="1" smtClean="0"/>
              <a:t>đa</a:t>
            </a:r>
            <a:r>
              <a:rPr lang="en-US" sz="2800" dirty="0" smtClean="0"/>
              <a:t> </a:t>
            </a:r>
            <a:r>
              <a:rPr lang="en-US" sz="2800" dirty="0" err="1" smtClean="0"/>
              <a:t>kênh</a:t>
            </a:r>
            <a:endParaRPr lang="en-US" sz="2800" dirty="0" smtClean="0"/>
          </a:p>
          <a:p>
            <a:r>
              <a:rPr lang="en-US" sz="2800" dirty="0" smtClean="0"/>
              <a:t>Camera </a:t>
            </a:r>
            <a:r>
              <a:rPr lang="en-US" sz="2800" dirty="0" err="1" smtClean="0"/>
              <a:t>Giám</a:t>
            </a:r>
            <a:r>
              <a:rPr lang="en-US" sz="2800" dirty="0" smtClean="0"/>
              <a:t> </a:t>
            </a:r>
            <a:r>
              <a:rPr lang="en-US" sz="2800" dirty="0" err="1" smtClean="0"/>
              <a:t>sát</a:t>
            </a:r>
            <a:r>
              <a:rPr lang="en-US" sz="2800" dirty="0" smtClean="0"/>
              <a:t> </a:t>
            </a:r>
            <a:r>
              <a:rPr lang="en-US" sz="2800" dirty="0" err="1" smtClean="0"/>
              <a:t>Trung</a:t>
            </a:r>
            <a:r>
              <a:rPr lang="en-US" sz="2800" dirty="0" smtClean="0"/>
              <a:t> </a:t>
            </a:r>
            <a:r>
              <a:rPr lang="en-US" sz="2800" dirty="0" err="1" smtClean="0"/>
              <a:t>tâm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Mobile App: </a:t>
            </a:r>
            <a:r>
              <a:rPr lang="en-US" sz="2800" dirty="0" err="1"/>
              <a:t>Cổng</a:t>
            </a:r>
            <a:r>
              <a:rPr lang="en-US" sz="2800" dirty="0"/>
              <a:t> </a:t>
            </a:r>
            <a:r>
              <a:rPr lang="en-US" sz="2800" dirty="0" err="1"/>
              <a:t>Hành</a:t>
            </a:r>
            <a:r>
              <a:rPr lang="en-US" sz="2800" dirty="0"/>
              <a:t> </a:t>
            </a:r>
            <a:r>
              <a:rPr lang="en-US" sz="2800" dirty="0" err="1"/>
              <a:t>chính</a:t>
            </a:r>
            <a:r>
              <a:rPr lang="en-US" sz="2800" dirty="0"/>
              <a:t> </a:t>
            </a:r>
            <a:r>
              <a:rPr lang="en-US" sz="2800" dirty="0" err="1"/>
              <a:t>công</a:t>
            </a:r>
            <a:r>
              <a:rPr lang="en-US" sz="2800" dirty="0"/>
              <a:t> </a:t>
            </a:r>
            <a:r>
              <a:rPr lang="en-US" sz="2800" dirty="0" err="1"/>
              <a:t>tỉnh</a:t>
            </a:r>
            <a:r>
              <a:rPr lang="en-US" sz="2800" dirty="0"/>
              <a:t> </a:t>
            </a:r>
            <a:r>
              <a:rPr lang="en-US" sz="2800" dirty="0" err="1"/>
              <a:t>Đồng</a:t>
            </a:r>
            <a:r>
              <a:rPr lang="en-US" sz="2800" dirty="0"/>
              <a:t> </a:t>
            </a:r>
            <a:r>
              <a:rPr lang="en-US" sz="2800" dirty="0" err="1" smtClean="0"/>
              <a:t>Nai</a:t>
            </a:r>
            <a:r>
              <a:rPr lang="en-US" sz="2800" dirty="0" smtClean="0"/>
              <a:t> (</a:t>
            </a:r>
            <a:r>
              <a:rPr lang="en-US" sz="2800" dirty="0" err="1" smtClean="0"/>
              <a:t>đang</a:t>
            </a:r>
            <a:r>
              <a:rPr lang="en-US" sz="2800" dirty="0" smtClean="0"/>
              <a:t> </a:t>
            </a:r>
            <a:r>
              <a:rPr lang="en-US" sz="2800" dirty="0" err="1" smtClean="0"/>
              <a:t>xây</a:t>
            </a:r>
            <a:r>
              <a:rPr lang="en-US" sz="2800" dirty="0" smtClean="0"/>
              <a:t> </a:t>
            </a:r>
            <a:r>
              <a:rPr lang="en-US" sz="2800" dirty="0" err="1" smtClean="0"/>
              <a:t>dựng</a:t>
            </a:r>
            <a:r>
              <a:rPr lang="en-US" sz="2800" dirty="0" smtClean="0"/>
              <a:t>). </a:t>
            </a:r>
            <a:endParaRPr lang="en-US" sz="2800" dirty="0"/>
          </a:p>
        </p:txBody>
      </p:sp>
    </p:spTree>
    <p:extLst>
      <p:ext uri="{BB962C8B-B14F-4D97-AF65-F5344CB8AC3E}">
        <p14:creationId xmlns="" xmlns:p14="http://schemas.microsoft.com/office/powerpoint/2010/main" val="1745718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CUNG CẤP THÔNG TIN TOÀN DIỆN</a:t>
            </a:r>
            <a:b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</a:br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www.caicachhanhchinh.dongnai.gov.vn</a:t>
            </a:r>
            <a:endParaRPr lang="en-US" altLang="x-none" sz="3800" b="1" dirty="0">
              <a:solidFill>
                <a:schemeClr val="accent2"/>
              </a:solidFill>
              <a:latin typeface="+mn-lt"/>
            </a:endParaRPr>
          </a:p>
        </p:txBody>
      </p:sp>
      <p:pic>
        <p:nvPicPr>
          <p:cNvPr id="686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168" y="2160588"/>
            <a:ext cx="6903702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NIÊM YẾT TTHC ĐIỆN TỬ, TRỰC TUYẾN </a:t>
            </a:r>
            <a:endParaRPr lang="en-US" b="1" dirty="0"/>
          </a:p>
        </p:txBody>
      </p:sp>
      <p:pic>
        <p:nvPicPr>
          <p:cNvPr id="4" name="Picture 3" descr="bich1a 2.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17" y="1757363"/>
            <a:ext cx="5365073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847" b="7692"/>
          <a:stretch>
            <a:fillRect/>
          </a:stretch>
        </p:blipFill>
        <p:spPr bwMode="auto">
          <a:xfrm>
            <a:off x="6181724" y="1749049"/>
            <a:ext cx="5376863" cy="290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6824664" y="2100262"/>
            <a:ext cx="1000125" cy="357188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tIns="0" rIns="0" bIns="0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x-none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313" y="4972050"/>
            <a:ext cx="3500437" cy="371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CÁCH TRUYỀN THỐNG 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824664" y="5000624"/>
            <a:ext cx="35004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NIÊM YẾT TRÊN CỔNG DỊCH VỤ CÔNG TỈNH ĐỒNG NAI</a:t>
            </a:r>
            <a:endParaRPr lang="en-US" b="1" dirty="0"/>
          </a:p>
        </p:txBody>
      </p:sp>
    </p:spTree>
    <p:extLst>
      <p:ext uri="{BB962C8B-B14F-4D97-AF65-F5344CB8AC3E}">
        <p14:creationId xmlns="" xmlns:p14="http://schemas.microsoft.com/office/powerpoint/2010/main" val="109474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>
          <a:xfrm>
            <a:off x="738014" y="184944"/>
            <a:ext cx="8535988" cy="661988"/>
          </a:xfrm>
        </p:spPr>
        <p:txBody>
          <a:bodyPr rtlCol="0"/>
          <a:lstStyle/>
          <a:p>
            <a:pPr>
              <a:defRPr/>
            </a:pPr>
            <a:r>
              <a:rPr lang="en-US" altLang="x-none" sz="2400" b="1" dirty="0">
                <a:solidFill>
                  <a:schemeClr val="accent2"/>
                </a:solidFill>
                <a:latin typeface="+mn-lt"/>
              </a:rPr>
              <a:t>TIỆN ÍCH TRA CỨU TÌNH TRẠNG HỒ SƠ</a:t>
            </a:r>
          </a:p>
        </p:txBody>
      </p:sp>
      <p:sp>
        <p:nvSpPr>
          <p:cNvPr id="29698" name="Content Placeholder 2"/>
          <p:cNvSpPr>
            <a:spLocks noGrp="1"/>
          </p:cNvSpPr>
          <p:nvPr>
            <p:ph idx="1"/>
          </p:nvPr>
        </p:nvSpPr>
        <p:spPr>
          <a:xfrm>
            <a:off x="1879600" y="1014413"/>
            <a:ext cx="8535988" cy="1308100"/>
          </a:xfrm>
        </p:spPr>
        <p:txBody>
          <a:bodyPr>
            <a:noAutofit/>
          </a:bodyPr>
          <a:lstStyle/>
          <a:p>
            <a:pPr>
              <a:spcBef>
                <a:spcPct val="0"/>
              </a:spcBef>
            </a:pPr>
            <a:r>
              <a:rPr lang="en-US" altLang="x-none" sz="2400" b="1" u="sng" dirty="0" err="1" smtClean="0"/>
              <a:t>Tra</a:t>
            </a:r>
            <a:r>
              <a:rPr lang="en-US" altLang="x-none" sz="2400" b="1" u="sng" dirty="0" smtClean="0"/>
              <a:t> </a:t>
            </a:r>
            <a:r>
              <a:rPr lang="en-US" altLang="x-none" sz="2400" b="1" u="sng" dirty="0" err="1" smtClean="0"/>
              <a:t>cứu</a:t>
            </a:r>
            <a:r>
              <a:rPr lang="en-US" altLang="x-none" sz="2400" b="1" u="sng" dirty="0" smtClean="0"/>
              <a:t> </a:t>
            </a:r>
            <a:r>
              <a:rPr lang="en-US" altLang="x-none" sz="2400" b="1" u="sng" dirty="0" err="1" smtClean="0"/>
              <a:t>trên</a:t>
            </a:r>
            <a:r>
              <a:rPr lang="en-US" altLang="x-none" sz="2400" b="1" u="sng" dirty="0" smtClean="0"/>
              <a:t> website: </a:t>
            </a:r>
            <a:r>
              <a:rPr lang="en-US" altLang="x-none" sz="2400" b="1" u="sng" dirty="0" err="1" smtClean="0"/>
              <a:t>tracuudvc.dongnai.gov.vn</a:t>
            </a:r>
            <a:endParaRPr lang="en-US" altLang="x-none" sz="2400" b="1" u="sng" dirty="0"/>
          </a:p>
        </p:txBody>
      </p:sp>
      <p:sp>
        <p:nvSpPr>
          <p:cNvPr id="29699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4D9940C-5C34-0043-A32F-7FCD50CF3441}" type="slidenum">
              <a:rPr lang="en-US" altLang="x-none" b="0">
                <a:solidFill>
                  <a:schemeClr val="tx1"/>
                </a:solidFill>
                <a:latin typeface="Arial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27</a:t>
            </a:fld>
            <a:endParaRPr lang="en-US" altLang="x-none" b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2970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448" r="1642" b="11940"/>
          <a:stretch>
            <a:fillRect/>
          </a:stretch>
        </p:blipFill>
        <p:spPr bwMode="auto">
          <a:xfrm>
            <a:off x="2159000" y="2657476"/>
            <a:ext cx="8369300" cy="404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701" name="Oval 7"/>
          <p:cNvSpPr>
            <a:spLocks noChangeArrowheads="1"/>
          </p:cNvSpPr>
          <p:nvPr/>
        </p:nvSpPr>
        <p:spPr bwMode="auto">
          <a:xfrm>
            <a:off x="1879600" y="3571875"/>
            <a:ext cx="3429000" cy="70485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tIns="0" rIns="0" bIns="0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x-none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29702" name="Oval 7"/>
          <p:cNvSpPr>
            <a:spLocks noChangeArrowheads="1"/>
          </p:cNvSpPr>
          <p:nvPr/>
        </p:nvSpPr>
        <p:spPr bwMode="auto">
          <a:xfrm>
            <a:off x="4595813" y="4429125"/>
            <a:ext cx="3429000" cy="70485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2000" tIns="0" rIns="0" bIns="0" anchor="ctr"/>
          <a:lstStyle>
            <a:lvl1pPr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>
                <a:solidFill>
                  <a:srgbClr val="404040"/>
                </a:solidFill>
                <a:latin typeface="Calibri" charset="0"/>
              </a:defRPr>
            </a:lvl1pPr>
            <a:lvl2pPr marL="742950" indent="-28575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600">
                <a:solidFill>
                  <a:srgbClr val="404040"/>
                </a:solidFill>
                <a:latin typeface="Calibri" charset="0"/>
              </a:defRPr>
            </a:lvl2pPr>
            <a:lvl3pPr marL="11430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400">
                <a:solidFill>
                  <a:srgbClr val="404040"/>
                </a:solidFill>
                <a:latin typeface="Calibri" charset="0"/>
              </a:defRPr>
            </a:lvl3pPr>
            <a:lvl4pPr marL="16002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4pPr>
            <a:lvl5pPr marL="2057400" indent="-228600">
              <a:spcBef>
                <a:spcPts val="1000"/>
              </a:spcBef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5pPr>
            <a:lvl6pPr marL="25146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6pPr>
            <a:lvl7pPr marL="29718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7pPr>
            <a:lvl8pPr marL="34290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8pPr>
            <a:lvl9pPr marL="3886200" indent="-228600" fontAlgn="base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tabLst>
                <a:tab pos="193675" algn="l"/>
              </a:tabLst>
              <a:defRPr sz="1200">
                <a:solidFill>
                  <a:srgbClr val="404040"/>
                </a:solidFill>
                <a:latin typeface="Calibri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endParaRPr lang="en-US" altLang="x-none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81839" y="3244334"/>
            <a:ext cx="428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/>
              <a:t>oo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543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Content Placeholder 1"/>
          <p:cNvSpPr>
            <a:spLocks noGrp="1"/>
          </p:cNvSpPr>
          <p:nvPr>
            <p:ph idx="1"/>
          </p:nvPr>
        </p:nvSpPr>
        <p:spPr bwMode="auto">
          <a:xfrm>
            <a:off x="4572000" y="1168400"/>
            <a:ext cx="7315200" cy="506095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1600" b="1" smtClean="0"/>
              <a:t>ĐỊNH HƯỚNG PHÁT TRIỂN</a:t>
            </a:r>
            <a:r>
              <a:rPr lang="en-US" smtClean="0"/>
              <a:t>: </a:t>
            </a:r>
          </a:p>
          <a:p>
            <a:pPr>
              <a:buFont typeface="Arial" panose="020B0604020202020204" pitchFamily="34" charset="0"/>
              <a:buNone/>
            </a:pPr>
            <a:endParaRPr lang="en-US" smtClean="0"/>
          </a:p>
          <a:p>
            <a:pPr lvl="1"/>
            <a:r>
              <a:rPr lang="en-US" sz="1600" smtClean="0"/>
              <a:t>CÔNG CỤ TƯƠNG TÁC TRỰC TIẾP VỚI NGƯỜI DÂN QUA MÔI TRƯỜNG MẠNG INTERNET </a:t>
            </a:r>
          </a:p>
          <a:p>
            <a:pPr lvl="1"/>
            <a:endParaRPr lang="en-US" sz="1600" smtClean="0"/>
          </a:p>
          <a:p>
            <a:pPr lvl="1"/>
            <a:r>
              <a:rPr lang="en-US" sz="1600" smtClean="0"/>
              <a:t>TRA CỨU THÔNG TIN HÀNH CHÍNH</a:t>
            </a:r>
          </a:p>
          <a:p>
            <a:pPr lvl="1"/>
            <a:endParaRPr lang="en-US" sz="1600" smtClean="0"/>
          </a:p>
          <a:p>
            <a:pPr lvl="1"/>
            <a:r>
              <a:rPr lang="en-US" sz="1600" smtClean="0"/>
              <a:t>HỎI ĐÁP – GÓP Ý XÂY DỰNG</a:t>
            </a:r>
          </a:p>
          <a:p>
            <a:pPr lvl="1"/>
            <a:endParaRPr lang="en-US" sz="1600" smtClean="0"/>
          </a:p>
          <a:p>
            <a:pPr lvl="1"/>
            <a:r>
              <a:rPr lang="en-US" sz="1600" smtClean="0"/>
              <a:t>TRUYỀN TẢI THÔNG TIN, SỰ KIỆN </a:t>
            </a:r>
            <a:r>
              <a:rPr lang="en-US" smtClean="0"/>
              <a:t>…</a:t>
            </a:r>
          </a:p>
          <a:p>
            <a:pPr lvl="1">
              <a:buFont typeface="Arial" panose="020B0604020202020204" pitchFamily="34" charset="0"/>
              <a:buNone/>
            </a:pPr>
            <a:endParaRPr lang="en-US" smtClean="0"/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2438400" y="381000"/>
            <a:ext cx="9753600" cy="628650"/>
          </a:xfrm>
        </p:spPr>
        <p:txBody>
          <a:bodyPr>
            <a:normAutofit fontScale="9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1600" dirty="0" smtClean="0"/>
              <a:t>HỢP TÁC VỚI ZALO </a:t>
            </a:r>
          </a:p>
          <a:p>
            <a:pPr fontAlgn="auto">
              <a:spcAft>
                <a:spcPts val="0"/>
              </a:spcAft>
              <a:defRPr/>
            </a:pPr>
            <a:r>
              <a:rPr lang="vi-VN" sz="1600" dirty="0" smtClean="0"/>
              <a:t>XÂY DỰNG </a:t>
            </a:r>
            <a:r>
              <a:rPr lang="en-US" sz="1600" dirty="0" smtClean="0"/>
              <a:t>CỔNG </a:t>
            </a:r>
            <a:r>
              <a:rPr lang="en-US" sz="1600" dirty="0"/>
              <a:t>THÔNG TIN </a:t>
            </a:r>
            <a:r>
              <a:rPr lang="vi-VN" sz="1600" dirty="0" smtClean="0"/>
              <a:t>HÀNH CHÍNH</a:t>
            </a:r>
            <a:r>
              <a:rPr lang="en-US" sz="1600" dirty="0" smtClean="0"/>
              <a:t> CÔNG</a:t>
            </a:r>
            <a:r>
              <a:rPr lang="vi-VN" sz="1600" dirty="0" smtClean="0"/>
              <a:t> </a:t>
            </a:r>
            <a:r>
              <a:rPr lang="en-US" sz="1600" dirty="0" smtClean="0"/>
              <a:t>ĐỒNG </a:t>
            </a:r>
            <a:r>
              <a:rPr lang="en-US" sz="1600" dirty="0"/>
              <a:t>NAI</a:t>
            </a:r>
          </a:p>
        </p:txBody>
      </p:sp>
      <p:pic>
        <p:nvPicPr>
          <p:cNvPr id="43012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000" y="1168401"/>
            <a:ext cx="3877733" cy="5173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79d216842ac1c39f9ad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0744" y="3979572"/>
            <a:ext cx="2556456" cy="2556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2438400" y="381000"/>
            <a:ext cx="8688917" cy="62865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vi-VN" sz="2400" dirty="0" smtClean="0"/>
              <a:t>TRA CỨU TÌNH TRẠNG HỒ SƠ</a:t>
            </a:r>
            <a:endParaRPr lang="en-US" sz="2400" dirty="0"/>
          </a:p>
        </p:txBody>
      </p:sp>
      <p:pic>
        <p:nvPicPr>
          <p:cNvPr id="4403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5651" y="1765300"/>
            <a:ext cx="2927349" cy="434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Line Callout 1 (Accent Bar) 22"/>
          <p:cNvSpPr/>
          <p:nvPr/>
        </p:nvSpPr>
        <p:spPr>
          <a:xfrm>
            <a:off x="10132484" y="1219201"/>
            <a:ext cx="1989667" cy="1719263"/>
          </a:xfrm>
          <a:prstGeom prst="accentCallout1">
            <a:avLst>
              <a:gd name="adj1" fmla="val 18750"/>
              <a:gd name="adj2" fmla="val -3609"/>
              <a:gd name="adj3" fmla="val 68943"/>
              <a:gd name="adj4" fmla="val -28880"/>
            </a:avLst>
          </a:prstGeom>
          <a:solidFill>
            <a:srgbClr val="02A6FA"/>
          </a:solidFill>
          <a:ln>
            <a:solidFill>
              <a:srgbClr val="02A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nhắn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đặt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hẹn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công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cơ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nhà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037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00" y="1747838"/>
            <a:ext cx="2921000" cy="4367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8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5218" y="1754188"/>
            <a:ext cx="2940049" cy="436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Callout 1 (Accent Bar) 23"/>
          <p:cNvSpPr/>
          <p:nvPr/>
        </p:nvSpPr>
        <p:spPr>
          <a:xfrm>
            <a:off x="1860552" y="1219200"/>
            <a:ext cx="2000249" cy="2413000"/>
          </a:xfrm>
          <a:prstGeom prst="accentCallout1">
            <a:avLst>
              <a:gd name="adj1" fmla="val 18750"/>
              <a:gd name="adj2" fmla="val -3609"/>
              <a:gd name="adj3" fmla="val 35264"/>
              <a:gd name="adj4" fmla="val -31400"/>
            </a:avLst>
          </a:prstGeom>
          <a:solidFill>
            <a:srgbClr val="02A6FA"/>
          </a:solidFill>
          <a:ln>
            <a:solidFill>
              <a:srgbClr val="02A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nhắn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tin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mã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tiện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cứu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9" name="Line Callout 1 (Accent Bar) 24"/>
          <p:cNvSpPr/>
          <p:nvPr/>
        </p:nvSpPr>
        <p:spPr>
          <a:xfrm>
            <a:off x="5930901" y="1219201"/>
            <a:ext cx="2106084" cy="1719263"/>
          </a:xfrm>
          <a:prstGeom prst="accentCallout1">
            <a:avLst>
              <a:gd name="adj1" fmla="val 18750"/>
              <a:gd name="adj2" fmla="val -3609"/>
              <a:gd name="adj3" fmla="val 68943"/>
              <a:gd name="adj4" fmla="val -28880"/>
            </a:avLst>
          </a:prstGeom>
          <a:solidFill>
            <a:srgbClr val="02A6FA"/>
          </a:solidFill>
          <a:ln>
            <a:solidFill>
              <a:srgbClr val="02A6F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Tin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nhắn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báo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hoàn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tất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xử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lý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hồ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sơ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mời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người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dân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đến</a:t>
            </a:r>
            <a:r>
              <a:rPr lang="en-US" sz="16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nhận</a:t>
            </a:r>
            <a:endParaRPr lang="en-US" sz="1600" b="1" dirty="0">
              <a:solidFill>
                <a:prstClr val="white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MỜI CÁC BẠN XEM </a:t>
            </a:r>
          </a:p>
        </p:txBody>
      </p:sp>
      <p:pic>
        <p:nvPicPr>
          <p:cNvPr id="4" name="Cải cách hành chính Văn phòng một cửa, mỗi nơi một kiểu - Vi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31880" y="1441090"/>
            <a:ext cx="8279210" cy="46570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1"/>
          </p:nvPr>
        </p:nvSpPr>
        <p:spPr>
          <a:xfrm>
            <a:off x="2540000" y="381000"/>
            <a:ext cx="9448800" cy="6096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/>
              <a:t>GÓP Ý, LẤY Ý KIẾN NGƯỜI DÂN </a:t>
            </a:r>
          </a:p>
        </p:txBody>
      </p:sp>
      <p:pic>
        <p:nvPicPr>
          <p:cNvPr id="45059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34" y="1828801"/>
            <a:ext cx="3037417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8839200" y="1143001"/>
            <a:ext cx="3115733" cy="5873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prstClr val="black"/>
                </a:solidFill>
                <a:sym typeface="Wingdings" panose="05000000000000000000" pitchFamily="2" charset="2"/>
              </a:rPr>
              <a:t>GÓP Ý DỰ THẢO VĂN BẢN QUY PHẠM PL</a:t>
            </a:r>
            <a:endParaRPr lang="vi-VN" sz="1600" dirty="0">
              <a:solidFill>
                <a:prstClr val="black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673601" y="1143000"/>
            <a:ext cx="3145367" cy="59848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prstClr val="black"/>
                </a:solidFill>
                <a:sym typeface="Wingdings" panose="05000000000000000000" pitchFamily="2" charset="2"/>
              </a:rPr>
              <a:t>KHẢO SÁT Ý KIẾN</a:t>
            </a:r>
            <a:endParaRPr lang="vi-VN" sz="1600" dirty="0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3834" y="1143001"/>
            <a:ext cx="2942167" cy="574675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prstClr val="black"/>
                </a:solidFill>
              </a:rPr>
              <a:t>GÓP Ý DỊCH VỤ CÔNG</a:t>
            </a:r>
          </a:p>
        </p:txBody>
      </p:sp>
      <p:pic>
        <p:nvPicPr>
          <p:cNvPr id="45063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1" y="1828800"/>
            <a:ext cx="3088217" cy="459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4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7900" y="1828800"/>
            <a:ext cx="3107267" cy="458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r>
              <a:rPr lang="en-US" dirty="0" err="1" smtClean="0"/>
              <a:t>kết</a:t>
            </a:r>
            <a:r>
              <a:rPr lang="en-US" dirty="0" smtClean="0"/>
              <a:t> </a:t>
            </a:r>
            <a:r>
              <a:rPr lang="en-US" dirty="0" err="1" smtClean="0"/>
              <a:t>nối</a:t>
            </a:r>
            <a:r>
              <a:rPr lang="en-US" dirty="0" smtClean="0"/>
              <a:t> </a:t>
            </a:r>
            <a:r>
              <a:rPr lang="en-US" dirty="0" err="1" smtClean="0"/>
              <a:t>như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4" name="HCC_Tinh DN Infographic Clip (1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028825" y="1539875"/>
            <a:ext cx="813435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zalo tim Cong HC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55573" y="1196753"/>
            <a:ext cx="3840427" cy="5391665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Hướng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dẫn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sử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dụng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Cổng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Zalo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–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Hành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chính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công</a:t>
            </a:r>
            <a:endParaRPr lang="en-US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n-ea"/>
              <a:cs typeface="Tahoma" pitchFamily="34" charset="0"/>
            </a:endParaRPr>
          </a:p>
        </p:txBody>
      </p:sp>
      <p:pic>
        <p:nvPicPr>
          <p:cNvPr id="8" name="Picture 7" descr="officail a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48129" y="1208198"/>
            <a:ext cx="3936437" cy="5251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zalo CongHC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8543" y="1538549"/>
            <a:ext cx="2660719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Hãy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chọn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“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quan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tâm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”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vì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nền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hành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chính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phục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+mn-ea"/>
                <a:cs typeface="Tahoma" pitchFamily="34" charset="0"/>
              </a:rPr>
              <a:t>vụ</a:t>
            </a:r>
            <a:endParaRPr lang="en-US" sz="24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+mn-ea"/>
              <a:cs typeface="Tahoma" pitchFamily="34" charset="0"/>
            </a:endParaRPr>
          </a:p>
        </p:txBody>
      </p:sp>
      <p:pic>
        <p:nvPicPr>
          <p:cNvPr id="5" name="Picture 4" descr="zalo bam quanta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24417" y="1538549"/>
            <a:ext cx="2709714" cy="4464496"/>
          </a:xfrm>
          <a:prstGeom prst="rect">
            <a:avLst/>
          </a:prstGeom>
        </p:spPr>
      </p:pic>
      <p:pic>
        <p:nvPicPr>
          <p:cNvPr id="6" name="Picture 5" descr="zalo chaomun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31706" y="1520306"/>
            <a:ext cx="2661533" cy="4482739"/>
          </a:xfrm>
          <a:prstGeom prst="rect">
            <a:avLst/>
          </a:prstGeom>
        </p:spPr>
      </p:pic>
      <p:pic>
        <p:nvPicPr>
          <p:cNvPr id="7" name="Picture 6" descr="zalo banti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978081" y="1520306"/>
            <a:ext cx="3213919" cy="44644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BIÊN NHẬN ĐIỆN TỬ </a:t>
            </a:r>
            <a:endParaRPr lang="en-US" b="1" dirty="0"/>
          </a:p>
        </p:txBody>
      </p:sp>
      <p:pic>
        <p:nvPicPr>
          <p:cNvPr id="4" name="Content Placeholder 3" descr="Bien nhan dien tu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86376" y="1392561"/>
            <a:ext cx="7187625" cy="504687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6000" b="1" dirty="0" smtClean="0">
                <a:solidFill>
                  <a:schemeClr val="tx1"/>
                </a:solidFill>
              </a:rPr>
              <a:t>XIN CÁM ƠN</a:t>
            </a:r>
            <a:r>
              <a:rPr lang="en-US" sz="6000" b="1" dirty="0" smtClean="0"/>
              <a:t/>
            </a:r>
            <a:br>
              <a:rPr lang="en-US" sz="6000" b="1" dirty="0" smtClean="0"/>
            </a:br>
            <a:endParaRPr lang="en-US" sz="6000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7200" b="1" dirty="0" smtClean="0"/>
              <a:t>XIN MỜI CÁC ANH CHỊ TRAO ĐỔI?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GIẢI PHÁP CÔNG NGHỆ TẠI ĐỒNG NAI </a:t>
            </a:r>
            <a:endParaRPr lang="en-US" altLang="x-none" sz="38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 err="1" smtClean="0"/>
              <a:t>Giai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đoạn</a:t>
            </a:r>
            <a:r>
              <a:rPr lang="en-US" sz="2800" b="1" dirty="0" smtClean="0"/>
              <a:t> 1: </a:t>
            </a:r>
            <a:r>
              <a:rPr lang="en-US" sz="2800" dirty="0" err="1" smtClean="0"/>
              <a:t>Xử</a:t>
            </a:r>
            <a:r>
              <a:rPr lang="en-US" sz="2800" dirty="0" smtClean="0"/>
              <a:t> </a:t>
            </a:r>
            <a:r>
              <a:rPr lang="en-US" sz="2800" dirty="0" err="1" smtClean="0"/>
              <a:t>lý</a:t>
            </a:r>
            <a:r>
              <a:rPr lang="en-US" sz="2800" dirty="0" smtClean="0"/>
              <a:t> </a:t>
            </a: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toán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cửa</a:t>
            </a:r>
            <a:r>
              <a:rPr lang="en-US" sz="2800" dirty="0" smtClean="0"/>
              <a:t> </a:t>
            </a:r>
            <a:r>
              <a:rPr lang="en-US" sz="2800" dirty="0" err="1" smtClean="0"/>
              <a:t>điện</a:t>
            </a:r>
            <a:r>
              <a:rPr lang="en-US" sz="2800" dirty="0" smtClean="0"/>
              <a:t> </a:t>
            </a:r>
            <a:r>
              <a:rPr lang="en-US" sz="2800" dirty="0" err="1" smtClean="0"/>
              <a:t>tử</a:t>
            </a:r>
            <a:r>
              <a:rPr lang="en-US" sz="2800" dirty="0" smtClean="0"/>
              <a:t> </a:t>
            </a:r>
            <a:r>
              <a:rPr lang="en-US" sz="2800" dirty="0" err="1" smtClean="0"/>
              <a:t>áp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tại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huyện</a:t>
            </a:r>
            <a:r>
              <a:rPr lang="en-US" sz="2800" dirty="0" smtClean="0"/>
              <a:t> - </a:t>
            </a:r>
            <a:r>
              <a:rPr lang="en-US" sz="2800" dirty="0" err="1" smtClean="0"/>
              <a:t>xã</a:t>
            </a:r>
            <a:endParaRPr lang="en-US" sz="2800" dirty="0" smtClean="0"/>
          </a:p>
          <a:p>
            <a:r>
              <a:rPr lang="en-US" sz="2800" b="1" dirty="0" err="1" smtClean="0"/>
              <a:t>Giai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đoạn</a:t>
            </a:r>
            <a:r>
              <a:rPr lang="en-US" sz="2800" b="1" dirty="0" smtClean="0"/>
              <a:t> 2: </a:t>
            </a:r>
            <a:r>
              <a:rPr lang="en-US" sz="2800" dirty="0" err="1" smtClean="0"/>
              <a:t>Hoàn</a:t>
            </a:r>
            <a:r>
              <a:rPr lang="en-US" sz="2800" dirty="0" smtClean="0"/>
              <a:t> </a:t>
            </a:r>
            <a:r>
              <a:rPr lang="en-US" sz="2800" dirty="0" err="1" smtClean="0"/>
              <a:t>thiện</a:t>
            </a:r>
            <a:r>
              <a:rPr lang="en-US" sz="2800" dirty="0" smtClean="0"/>
              <a:t>, </a:t>
            </a:r>
            <a:r>
              <a:rPr lang="en-US" sz="2800" dirty="0" err="1" smtClean="0"/>
              <a:t>mở</a:t>
            </a:r>
            <a:r>
              <a:rPr lang="en-US" sz="2800" dirty="0" smtClean="0"/>
              <a:t> </a:t>
            </a:r>
            <a:r>
              <a:rPr lang="en-US" sz="2800" dirty="0" err="1" smtClean="0"/>
              <a:t>rộng</a:t>
            </a:r>
            <a:r>
              <a:rPr lang="en-US" sz="2800" dirty="0" smtClean="0"/>
              <a:t> </a:t>
            </a:r>
            <a:r>
              <a:rPr lang="en-US" sz="2800" dirty="0" err="1" smtClean="0"/>
              <a:t>Một</a:t>
            </a:r>
            <a:r>
              <a:rPr lang="en-US" sz="2800" dirty="0" smtClean="0"/>
              <a:t> </a:t>
            </a:r>
            <a:r>
              <a:rPr lang="en-US" sz="2800" dirty="0" err="1" smtClean="0"/>
              <a:t>cửa</a:t>
            </a:r>
            <a:r>
              <a:rPr lang="en-US" sz="2800" dirty="0" smtClean="0"/>
              <a:t> </a:t>
            </a:r>
            <a:r>
              <a:rPr lang="en-US" sz="2800" dirty="0" err="1" smtClean="0"/>
              <a:t>điện</a:t>
            </a:r>
            <a:r>
              <a:rPr lang="en-US" sz="2800" dirty="0" smtClean="0"/>
              <a:t> </a:t>
            </a:r>
            <a:r>
              <a:rPr lang="en-US" sz="2800" dirty="0" err="1" smtClean="0"/>
              <a:t>tử</a:t>
            </a:r>
            <a:r>
              <a:rPr lang="en-US" sz="2800" dirty="0" smtClean="0"/>
              <a:t>, </a:t>
            </a:r>
            <a:r>
              <a:rPr lang="en-US" sz="2800" dirty="0" err="1" smtClean="0"/>
              <a:t>tích</a:t>
            </a:r>
            <a:r>
              <a:rPr lang="en-US" sz="2800" dirty="0" smtClean="0"/>
              <a:t> </a:t>
            </a:r>
            <a:r>
              <a:rPr lang="en-US" sz="2800" dirty="0" err="1" smtClean="0"/>
              <a:t>hợp</a:t>
            </a:r>
            <a:r>
              <a:rPr lang="en-US" sz="2800" dirty="0" smtClean="0"/>
              <a:t>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ứng</a:t>
            </a:r>
            <a:r>
              <a:rPr lang="en-US" sz="2800" dirty="0" smtClean="0"/>
              <a:t> </a:t>
            </a:r>
            <a:r>
              <a:rPr lang="en-US" sz="2800" dirty="0" err="1" smtClean="0"/>
              <a:t>dụng</a:t>
            </a:r>
            <a:r>
              <a:rPr lang="en-US" sz="2800" dirty="0" smtClean="0"/>
              <a:t> </a:t>
            </a:r>
            <a:r>
              <a:rPr lang="en-US" sz="2800" dirty="0" err="1" smtClean="0"/>
              <a:t>tiện</a:t>
            </a:r>
            <a:r>
              <a:rPr lang="en-US" sz="2800" dirty="0" smtClean="0"/>
              <a:t> </a:t>
            </a:r>
            <a:r>
              <a:rPr lang="en-US" sz="2800" dirty="0" err="1" smtClean="0"/>
              <a:t>ích</a:t>
            </a:r>
            <a:r>
              <a:rPr lang="en-US" sz="2800" dirty="0" smtClean="0"/>
              <a:t> </a:t>
            </a:r>
          </a:p>
          <a:p>
            <a:r>
              <a:rPr lang="en-US" sz="2800" b="1" dirty="0" err="1" smtClean="0"/>
              <a:t>Giai</a:t>
            </a:r>
            <a:r>
              <a:rPr lang="en-US" sz="2800" b="1" dirty="0" smtClean="0"/>
              <a:t> </a:t>
            </a:r>
            <a:r>
              <a:rPr lang="en-US" sz="2800" b="1" dirty="0" err="1" smtClean="0"/>
              <a:t>đoạn</a:t>
            </a:r>
            <a:r>
              <a:rPr lang="en-US" sz="2800" b="1" dirty="0" smtClean="0"/>
              <a:t> 3: </a:t>
            </a:r>
            <a:r>
              <a:rPr lang="en-US" sz="2800" dirty="0" err="1" smtClean="0"/>
              <a:t>Số</a:t>
            </a:r>
            <a:r>
              <a:rPr lang="en-US" sz="2800" dirty="0" smtClean="0"/>
              <a:t> </a:t>
            </a:r>
            <a:r>
              <a:rPr lang="en-US" sz="2800" dirty="0" err="1" smtClean="0"/>
              <a:t>hoá</a:t>
            </a:r>
            <a:r>
              <a:rPr lang="en-US" sz="2800" dirty="0" smtClean="0"/>
              <a:t> – </a:t>
            </a:r>
            <a:r>
              <a:rPr lang="en-US" sz="2800" dirty="0" err="1" smtClean="0"/>
              <a:t>Kết</a:t>
            </a:r>
            <a:r>
              <a:rPr lang="en-US" sz="2800" dirty="0" smtClean="0"/>
              <a:t> </a:t>
            </a:r>
            <a:r>
              <a:rPr lang="en-US" sz="2800" dirty="0" err="1" smtClean="0"/>
              <a:t>nối</a:t>
            </a:r>
            <a:r>
              <a:rPr lang="en-US" sz="2800" dirty="0" smtClean="0"/>
              <a:t> </a:t>
            </a:r>
            <a:r>
              <a:rPr lang="en-US" sz="2800" dirty="0" err="1" smtClean="0"/>
              <a:t>dữ</a:t>
            </a:r>
            <a:r>
              <a:rPr lang="en-US" sz="2800" dirty="0" smtClean="0"/>
              <a:t> </a:t>
            </a:r>
            <a:r>
              <a:rPr lang="en-US" sz="2800" dirty="0" err="1" smtClean="0"/>
              <a:t>liệu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Mô</a:t>
            </a:r>
            <a:r>
              <a:rPr lang="en-US" sz="2800" dirty="0" smtClean="0"/>
              <a:t> </a:t>
            </a:r>
            <a:r>
              <a:rPr lang="en-US" sz="2800" dirty="0" err="1" smtClean="0"/>
              <a:t>hình</a:t>
            </a:r>
            <a:r>
              <a:rPr lang="en-US" sz="2800" dirty="0" smtClean="0"/>
              <a:t> Phi </a:t>
            </a:r>
            <a:r>
              <a:rPr lang="en-US" sz="2800" dirty="0" err="1" smtClean="0"/>
              <a:t>địa</a:t>
            </a:r>
            <a:r>
              <a:rPr lang="en-US" sz="2800" dirty="0" smtClean="0"/>
              <a:t> </a:t>
            </a:r>
            <a:r>
              <a:rPr lang="en-US" sz="2800" dirty="0" err="1" smtClean="0"/>
              <a:t>giới</a:t>
            </a:r>
            <a:r>
              <a:rPr lang="en-US" sz="2800" dirty="0" smtClean="0"/>
              <a:t> </a:t>
            </a:r>
            <a:r>
              <a:rPr lang="en-US" sz="2800" dirty="0" err="1" smtClean="0"/>
              <a:t>hành</a:t>
            </a:r>
            <a:r>
              <a:rPr lang="en-US" sz="2800" dirty="0" smtClean="0"/>
              <a:t> </a:t>
            </a:r>
            <a:r>
              <a:rPr lang="en-US" sz="2800" dirty="0" err="1" smtClean="0"/>
              <a:t>chính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GIẢI PHÁP CÔNG NGHỆ TẠI ĐỒNG NAI </a:t>
            </a:r>
            <a:b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</a:br>
            <a:r>
              <a:rPr lang="en-US" b="1" dirty="0" err="1" smtClean="0">
                <a:solidFill>
                  <a:schemeClr val="tx1"/>
                </a:solidFill>
                <a:latin typeface="+mn-lt"/>
              </a:rPr>
              <a:t>Các</a:t>
            </a:r>
            <a:r>
              <a:rPr lang="en-US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+mn-lt"/>
              </a:rPr>
              <a:t>phương</a:t>
            </a:r>
            <a:r>
              <a:rPr lang="en-US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+mn-lt"/>
              </a:rPr>
              <a:t>án</a:t>
            </a:r>
            <a:r>
              <a:rPr lang="en-US" b="1" dirty="0" smtClean="0">
                <a:solidFill>
                  <a:schemeClr val="tx1"/>
                </a:solidFill>
                <a:latin typeface="+mn-lt"/>
              </a:rPr>
              <a:t>: </a:t>
            </a:r>
            <a:r>
              <a:rPr lang="en-US" b="1" dirty="0" err="1" smtClean="0">
                <a:solidFill>
                  <a:schemeClr val="tx1"/>
                </a:solidFill>
                <a:latin typeface="+mn-lt"/>
              </a:rPr>
              <a:t>Tuỳ</a:t>
            </a:r>
            <a:r>
              <a:rPr lang="en-US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+mn-lt"/>
              </a:rPr>
              <a:t>tình</a:t>
            </a:r>
            <a:r>
              <a:rPr lang="en-US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+mn-lt"/>
              </a:rPr>
              <a:t>hình</a:t>
            </a:r>
            <a:r>
              <a:rPr lang="en-US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+mn-lt"/>
              </a:rPr>
              <a:t>địa</a:t>
            </a:r>
            <a:r>
              <a:rPr lang="en-US" b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b="1" dirty="0" err="1" smtClean="0">
                <a:solidFill>
                  <a:schemeClr val="tx1"/>
                </a:solidFill>
                <a:latin typeface="+mn-lt"/>
              </a:rPr>
              <a:t>phương</a:t>
            </a:r>
            <a:endParaRPr lang="en-US" dirty="0">
              <a:solidFill>
                <a:schemeClr val="tx1"/>
              </a:solidFill>
              <a:latin typeface="+mn-lt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0" y="2350177"/>
          <a:ext cx="3289217" cy="3548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Diagram 4"/>
          <p:cNvGraphicFramePr/>
          <p:nvPr/>
        </p:nvGraphicFramePr>
        <p:xfrm>
          <a:off x="4229777" y="2331076"/>
          <a:ext cx="3088284" cy="3567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6" name="Diagram 5"/>
          <p:cNvGraphicFramePr/>
          <p:nvPr/>
        </p:nvGraphicFramePr>
        <p:xfrm>
          <a:off x="8615966" y="2163652"/>
          <a:ext cx="3305576" cy="37157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4546" y="6194738"/>
            <a:ext cx="290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/>
              <a:t>Từ dưới lên</a:t>
            </a:r>
            <a:endParaRPr lang="en-US" sz="2400" b="1"/>
          </a:p>
        </p:txBody>
      </p:sp>
      <p:sp>
        <p:nvSpPr>
          <p:cNvPr id="8" name="TextBox 7"/>
          <p:cNvSpPr txBox="1"/>
          <p:nvPr/>
        </p:nvSpPr>
        <p:spPr>
          <a:xfrm>
            <a:off x="4229777" y="6194738"/>
            <a:ext cx="290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/>
              <a:t>Từ trên xuống</a:t>
            </a:r>
            <a:endParaRPr lang="en-US" sz="2400" b="1"/>
          </a:p>
        </p:txBody>
      </p:sp>
      <p:sp>
        <p:nvSpPr>
          <p:cNvPr id="9" name="TextBox 8"/>
          <p:cNvSpPr txBox="1"/>
          <p:nvPr/>
        </p:nvSpPr>
        <p:spPr>
          <a:xfrm>
            <a:off x="8773873" y="6194738"/>
            <a:ext cx="2902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/>
              <a:t>Theo chiều ngang</a:t>
            </a:r>
            <a:endParaRPr lang="en-US" sz="2400" b="1"/>
          </a:p>
        </p:txBody>
      </p:sp>
      <p:cxnSp>
        <p:nvCxnSpPr>
          <p:cNvPr id="11" name="Straight Arrow Connector 10"/>
          <p:cNvCxnSpPr/>
          <p:nvPr/>
        </p:nvCxnSpPr>
        <p:spPr>
          <a:xfrm rot="5400000" flipH="1" flipV="1">
            <a:off x="-1187391" y="4278321"/>
            <a:ext cx="32006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6200000" flipH="1">
            <a:off x="5010458" y="4114006"/>
            <a:ext cx="3529247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rot="5400000" flipH="1" flipV="1">
            <a:off x="9657695" y="3837221"/>
            <a:ext cx="1266641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10291810" y="4471336"/>
            <a:ext cx="658970" cy="56430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5400000">
            <a:off x="9622779" y="4501277"/>
            <a:ext cx="716703" cy="656821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708" y="409575"/>
            <a:ext cx="10881253" cy="1320800"/>
          </a:xfrm>
        </p:spPr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GIAI ĐOẠN 1: MỘT CỬA ĐIỆN TỬ HUYỆN - XÃ </a:t>
            </a:r>
            <a:endParaRPr lang="en-US" altLang="x-none" sz="3800" b="1" dirty="0">
              <a:solidFill>
                <a:schemeClr val="accent2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9"/>
            <a:ext cx="10452629" cy="4454524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Phần</a:t>
            </a:r>
            <a:r>
              <a:rPr lang="en-US" sz="2400" dirty="0" smtClean="0"/>
              <a:t> </a:t>
            </a:r>
            <a:r>
              <a:rPr lang="en-US" sz="2400" dirty="0" err="1" smtClean="0"/>
              <a:t>mềm</a:t>
            </a:r>
            <a:r>
              <a:rPr lang="en-US" sz="2400" dirty="0" smtClean="0"/>
              <a:t> </a:t>
            </a:r>
            <a:r>
              <a:rPr lang="en-US" sz="2400" dirty="0" err="1" smtClean="0"/>
              <a:t>quản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en-US" sz="2400" dirty="0" err="1" smtClean="0"/>
              <a:t>việc</a:t>
            </a:r>
            <a:r>
              <a:rPr lang="en-US" sz="2400" dirty="0" smtClean="0"/>
              <a:t> </a:t>
            </a:r>
            <a:r>
              <a:rPr lang="en-US" sz="2400" dirty="0" err="1" smtClean="0"/>
              <a:t>tiếp</a:t>
            </a:r>
            <a:r>
              <a:rPr lang="en-US" sz="2400" dirty="0" smtClean="0"/>
              <a:t> </a:t>
            </a:r>
            <a:r>
              <a:rPr lang="en-US" sz="2400" dirty="0" err="1" smtClean="0"/>
              <a:t>nhận</a:t>
            </a:r>
            <a:r>
              <a:rPr lang="en-US" sz="2400" dirty="0" smtClean="0"/>
              <a:t> </a:t>
            </a:r>
            <a:r>
              <a:rPr lang="mr-IN" sz="2400" dirty="0" smtClean="0"/>
              <a:t>–</a:t>
            </a:r>
            <a:r>
              <a:rPr lang="en-US" sz="2400" dirty="0" smtClean="0"/>
              <a:t> </a:t>
            </a:r>
            <a:r>
              <a:rPr lang="en-US" sz="2400" dirty="0" err="1" smtClean="0"/>
              <a:t>luân</a:t>
            </a:r>
            <a:r>
              <a:rPr lang="en-US" sz="2400" dirty="0" smtClean="0"/>
              <a:t> </a:t>
            </a:r>
            <a:r>
              <a:rPr lang="en-US" sz="2400" dirty="0" err="1" smtClean="0"/>
              <a:t>chuyển</a:t>
            </a:r>
            <a:r>
              <a:rPr lang="en-US" sz="2400" dirty="0" smtClean="0"/>
              <a:t>/ </a:t>
            </a:r>
            <a:r>
              <a:rPr lang="en-US" sz="2400" dirty="0" err="1" smtClean="0"/>
              <a:t>xử</a:t>
            </a:r>
            <a:r>
              <a:rPr lang="en-US" sz="2400" dirty="0" smtClean="0"/>
              <a:t> </a:t>
            </a:r>
            <a:r>
              <a:rPr lang="en-US" sz="2400" dirty="0" err="1" smtClean="0"/>
              <a:t>lý</a:t>
            </a:r>
            <a:r>
              <a:rPr lang="en-US" sz="2400" dirty="0" smtClean="0"/>
              <a:t> </a:t>
            </a:r>
            <a:r>
              <a:rPr lang="mr-IN" sz="2400" dirty="0" smtClean="0"/>
              <a:t>–</a:t>
            </a:r>
            <a:r>
              <a:rPr lang="en-US" sz="2400" dirty="0" smtClean="0"/>
              <a:t> </a:t>
            </a:r>
            <a:r>
              <a:rPr lang="en-US" sz="2400" dirty="0" err="1" smtClean="0"/>
              <a:t>trả</a:t>
            </a:r>
            <a:r>
              <a:rPr lang="en-US" sz="2400" dirty="0" smtClean="0"/>
              <a:t> </a:t>
            </a:r>
            <a:r>
              <a:rPr lang="en-US" sz="2400" dirty="0" err="1" smtClean="0"/>
              <a:t>kết</a:t>
            </a:r>
            <a:r>
              <a:rPr lang="en-US" sz="2400" dirty="0" smtClean="0"/>
              <a:t> </a:t>
            </a:r>
            <a:r>
              <a:rPr lang="en-US" sz="2400" dirty="0" err="1" smtClean="0"/>
              <a:t>quả</a:t>
            </a:r>
            <a:r>
              <a:rPr lang="en-US" sz="2400" dirty="0" smtClean="0"/>
              <a:t> </a:t>
            </a:r>
            <a:r>
              <a:rPr lang="en-US" sz="2400" dirty="0" err="1" smtClean="0"/>
              <a:t>giải</a:t>
            </a:r>
            <a:r>
              <a:rPr lang="en-US" sz="2400" dirty="0" smtClean="0"/>
              <a:t> </a:t>
            </a:r>
            <a:r>
              <a:rPr lang="en-US" sz="2400" dirty="0" err="1" smtClean="0"/>
              <a:t>quyết</a:t>
            </a:r>
            <a:r>
              <a:rPr lang="en-US" sz="2400" dirty="0" smtClean="0"/>
              <a:t> </a:t>
            </a:r>
            <a:r>
              <a:rPr lang="en-US" sz="2400" dirty="0" err="1" smtClean="0"/>
              <a:t>thủ</a:t>
            </a:r>
            <a:r>
              <a:rPr lang="en-US" sz="2400" dirty="0" smtClean="0"/>
              <a:t> </a:t>
            </a:r>
            <a:r>
              <a:rPr lang="en-US" sz="2400" dirty="0" err="1" smtClean="0"/>
              <a:t>tục</a:t>
            </a:r>
            <a:r>
              <a:rPr lang="en-US" sz="2400" dirty="0" smtClean="0"/>
              <a:t> </a:t>
            </a:r>
            <a:r>
              <a:rPr lang="en-US" sz="2400" dirty="0" err="1" smtClean="0"/>
              <a:t>hành</a:t>
            </a:r>
            <a:r>
              <a:rPr lang="en-US" sz="2400" dirty="0" smtClean="0"/>
              <a:t> </a:t>
            </a:r>
            <a:r>
              <a:rPr lang="en-US" sz="2400" dirty="0" err="1" smtClean="0"/>
              <a:t>chính</a:t>
            </a:r>
            <a:r>
              <a:rPr lang="en-US" sz="2400" dirty="0" smtClean="0"/>
              <a:t>: </a:t>
            </a:r>
            <a:r>
              <a:rPr lang="en-US" sz="2400" dirty="0" err="1" smtClean="0"/>
              <a:t>Egov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Cài</a:t>
            </a:r>
            <a:r>
              <a:rPr lang="en-US" sz="2400" dirty="0" smtClean="0"/>
              <a:t> </a:t>
            </a:r>
            <a:r>
              <a:rPr lang="en-US" sz="2400" dirty="0" err="1" smtClean="0"/>
              <a:t>đặt</a:t>
            </a:r>
            <a:r>
              <a:rPr lang="en-US" sz="2400" dirty="0" smtClean="0"/>
              <a:t> </a:t>
            </a:r>
            <a:r>
              <a:rPr lang="en-US" sz="2400" dirty="0" err="1" smtClean="0"/>
              <a:t>đồng</a:t>
            </a:r>
            <a:r>
              <a:rPr lang="en-US" sz="2400" dirty="0" smtClean="0"/>
              <a:t> </a:t>
            </a:r>
            <a:r>
              <a:rPr lang="en-US" sz="2400" dirty="0" err="1" smtClean="0"/>
              <a:t>bộ</a:t>
            </a:r>
            <a:r>
              <a:rPr lang="en-US" sz="2400" dirty="0" smtClean="0"/>
              <a:t> </a:t>
            </a:r>
            <a:r>
              <a:rPr lang="en-US" sz="2400" dirty="0" err="1" smtClean="0"/>
              <a:t>tại</a:t>
            </a:r>
            <a:r>
              <a:rPr lang="en-US" sz="2400" dirty="0" smtClean="0"/>
              <a:t> </a:t>
            </a:r>
            <a:r>
              <a:rPr lang="en-US" sz="2400" dirty="0" err="1" smtClean="0"/>
              <a:t>tất</a:t>
            </a:r>
            <a:r>
              <a:rPr lang="en-US" sz="2400" dirty="0" smtClean="0"/>
              <a:t> </a:t>
            </a:r>
            <a:r>
              <a:rPr lang="en-US" sz="2400" dirty="0" err="1" smtClean="0"/>
              <a:t>cả</a:t>
            </a:r>
            <a:r>
              <a:rPr lang="en-US" sz="2400" dirty="0" smtClean="0"/>
              <a:t> </a:t>
            </a:r>
            <a:r>
              <a:rPr lang="en-US" sz="2400" dirty="0" err="1" smtClean="0"/>
              <a:t>các</a:t>
            </a:r>
            <a:r>
              <a:rPr lang="en-US" sz="2400" dirty="0" smtClean="0"/>
              <a:t> </a:t>
            </a:r>
            <a:r>
              <a:rPr lang="en-US" sz="2400" dirty="0" err="1" smtClean="0"/>
              <a:t>huyện</a:t>
            </a:r>
            <a:r>
              <a:rPr lang="en-US" sz="2400" dirty="0" smtClean="0"/>
              <a:t>, </a:t>
            </a:r>
            <a:r>
              <a:rPr lang="en-US" sz="2400" dirty="0" err="1" smtClean="0"/>
              <a:t>xã</a:t>
            </a:r>
            <a:r>
              <a:rPr lang="en-US" sz="2400" dirty="0" smtClean="0"/>
              <a:t>, </a:t>
            </a:r>
            <a:r>
              <a:rPr lang="en-US" sz="2400" dirty="0" err="1" smtClean="0"/>
              <a:t>thành</a:t>
            </a:r>
            <a:r>
              <a:rPr lang="en-US" sz="2400" dirty="0" smtClean="0"/>
              <a:t> </a:t>
            </a:r>
            <a:r>
              <a:rPr lang="en-US" sz="2400" dirty="0" err="1" smtClean="0"/>
              <a:t>phố</a:t>
            </a:r>
            <a:r>
              <a:rPr lang="en-US" sz="2400" dirty="0" smtClean="0"/>
              <a:t>, </a:t>
            </a:r>
            <a:r>
              <a:rPr lang="en-US" sz="2400" dirty="0" err="1" smtClean="0"/>
              <a:t>Sở</a:t>
            </a:r>
            <a:r>
              <a:rPr lang="en-US" sz="2400" dirty="0" smtClean="0"/>
              <a:t> ban </a:t>
            </a:r>
            <a:r>
              <a:rPr lang="en-US" sz="2400" dirty="0" err="1" smtClean="0"/>
              <a:t>ngành</a:t>
            </a:r>
            <a:endParaRPr lang="en-US" sz="2400" dirty="0" smtClean="0"/>
          </a:p>
        </p:txBody>
      </p:sp>
    </p:spTree>
    <p:extLst>
      <p:ext uri="{BB962C8B-B14F-4D97-AF65-F5344CB8AC3E}">
        <p14:creationId xmlns="" xmlns:p14="http://schemas.microsoft.com/office/powerpoint/2010/main" val="190080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CHUẨN HÓA CƠ SỞ VẬT CHẤT</a:t>
            </a:r>
          </a:p>
        </p:txBody>
      </p:sp>
      <p:sp>
        <p:nvSpPr>
          <p:cNvPr id="10243" name="Table Placeholder 2"/>
          <p:cNvSpPr>
            <a:spLocks noGrp="1" noTextEdit="1"/>
          </p:cNvSpPr>
          <p:nvPr>
            <p:ph type="tbl" idx="1"/>
          </p:nvPr>
        </p:nvSpPr>
        <p:spPr/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1393825"/>
            <a:ext cx="9741079" cy="410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CHUẨN HÓA QUY TRÌNH XỬ LÝ</a:t>
            </a: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9913" t="23415" r="17757" b="4561"/>
          <a:stretch>
            <a:fillRect/>
          </a:stretch>
        </p:blipFill>
        <p:spPr bwMode="auto">
          <a:xfrm>
            <a:off x="218942" y="2160588"/>
            <a:ext cx="10959920" cy="38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x-none" sz="3800" b="1" dirty="0" smtClean="0">
                <a:solidFill>
                  <a:schemeClr val="accent2"/>
                </a:solidFill>
                <a:latin typeface="+mn-lt"/>
              </a:rPr>
              <a:t>CHUẨN HÓA PHẦN MỀM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31/10/2013 </a:t>
            </a:r>
            <a:r>
              <a:rPr lang="en-US" dirty="0" err="1" smtClean="0"/>
              <a:t>với</a:t>
            </a:r>
            <a:r>
              <a:rPr lang="en-US" dirty="0" smtClean="0"/>
              <a:t> FPT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15/10/2015 </a:t>
            </a:r>
            <a:r>
              <a:rPr lang="en-US" dirty="0" err="1" smtClean="0"/>
              <a:t>với</a:t>
            </a:r>
            <a:r>
              <a:rPr lang="en-US" dirty="0" smtClean="0"/>
              <a:t> </a:t>
            </a:r>
            <a:r>
              <a:rPr lang="en-US" dirty="0" err="1" smtClean="0"/>
              <a:t>Egov</a:t>
            </a:r>
            <a:r>
              <a:rPr lang="en-US" dirty="0" smtClean="0"/>
              <a:t> – </a:t>
            </a:r>
            <a:r>
              <a:rPr lang="en-US" sz="1400" dirty="0" smtClean="0"/>
              <a:t>Framework 2.0</a:t>
            </a:r>
            <a:endParaRPr lang="en-US" sz="1400" dirty="0"/>
          </a:p>
        </p:txBody>
      </p:sp>
      <p:pic>
        <p:nvPicPr>
          <p:cNvPr id="8" name="Content Placeholder 7" descr="hinhkhaitruongphudong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088383" y="2940768"/>
            <a:ext cx="3933778" cy="2717335"/>
          </a:xfrm>
        </p:spPr>
      </p:pic>
      <p:pic>
        <p:nvPicPr>
          <p:cNvPr id="10" name="Content Placeholder 9" descr="images892928_khai_truong_2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677334" y="2940768"/>
            <a:ext cx="4185094" cy="249481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Facet">
    <a:dk1>
      <a:sysClr val="windowText" lastClr="000000"/>
    </a:dk1>
    <a:lt1>
      <a:sysClr val="window" lastClr="FFFFFF"/>
    </a:lt1>
    <a:dk2>
      <a:srgbClr val="2C3C43"/>
    </a:dk2>
    <a:lt2>
      <a:srgbClr val="EBEBEB"/>
    </a:lt2>
    <a:accent1>
      <a:srgbClr val="5FCBEF"/>
    </a:accent1>
    <a:accent2>
      <a:srgbClr val="2E83C3"/>
    </a:accent2>
    <a:accent3>
      <a:srgbClr val="42D0A2"/>
    </a:accent3>
    <a:accent4>
      <a:srgbClr val="2E946B"/>
    </a:accent4>
    <a:accent5>
      <a:srgbClr val="42B051"/>
    </a:accent5>
    <a:accent6>
      <a:srgbClr val="96D141"/>
    </a:accent6>
    <a:hlink>
      <a:srgbClr val="3FCDE7"/>
    </a:hlink>
    <a:folHlink>
      <a:srgbClr val="A9D3E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1012</TotalTime>
  <Words>1057</Words>
  <Application>Microsoft Office PowerPoint</Application>
  <PresentationFormat>Custom</PresentationFormat>
  <Paragraphs>141</Paragraphs>
  <Slides>35</Slides>
  <Notes>3</Notes>
  <HiddenSlides>0</HiddenSlides>
  <MMClips>3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Facet</vt:lpstr>
      <vt:lpstr>Document</vt:lpstr>
      <vt:lpstr>Slide 1</vt:lpstr>
      <vt:lpstr>GIẢI QUYẾT THỦ TỤC HÀNH CHÍNH  TRƯỚC KHI ỨNG DỤNG CÔNG NGHỆ THÔNG TIN </vt:lpstr>
      <vt:lpstr>MỜI CÁC BẠN XEM </vt:lpstr>
      <vt:lpstr>GIẢI PHÁP CÔNG NGHỆ TẠI ĐỒNG NAI </vt:lpstr>
      <vt:lpstr>GIẢI PHÁP CÔNG NGHỆ TẠI ĐỒNG NAI  Các phương án: Tuỳ tình hình địa phương</vt:lpstr>
      <vt:lpstr>GIAI ĐOẠN 1: MỘT CỬA ĐIỆN TỬ HUYỆN - XÃ </vt:lpstr>
      <vt:lpstr>CHUẨN HÓA CƠ SỞ VẬT CHẤT</vt:lpstr>
      <vt:lpstr>CHUẨN HÓA QUY TRÌNH XỬ LÝ</vt:lpstr>
      <vt:lpstr>CHUẨN HÓA PHẦN MỀM</vt:lpstr>
      <vt:lpstr>Slide 10</vt:lpstr>
      <vt:lpstr>Slide 11</vt:lpstr>
      <vt:lpstr>CHUẨN HÓA KẾT NỐI </vt:lpstr>
      <vt:lpstr>PHÁT TRIỂN CÁC PHẦN MỀM NỀN CƠ SỞ</vt:lpstr>
      <vt:lpstr>PHÁT TRIỂN CÁC APPS DỊCH VỤ</vt:lpstr>
      <vt:lpstr>Slide 15</vt:lpstr>
      <vt:lpstr>ÁP DỤNG VÀ HOÀN THIỆN PHẦN MỀM MỘT CỬA TẠI TRUNG TÂM HÀNH CHÍNH CÔNG TỈNH </vt:lpstr>
      <vt:lpstr>QUY TRÌNH TIẾP NHẬN</vt:lpstr>
      <vt:lpstr>TỔNG QUAN QUY TRÌNH NHẬN-TRẢ</vt:lpstr>
      <vt:lpstr>KẾT NỐI GIỮA CÁC SỞ, BAN NGÀNH – ĐỊA PHƯƠNG  Thời gian và quy trình rõ ràng</vt:lpstr>
      <vt:lpstr>CHUẨN HÓA BỘ HỒ SƠ MẪU</vt:lpstr>
      <vt:lpstr>PHÁT TRIỂN PHẦN MỀM THU PHÍ, LỆ PHÍ:</vt:lpstr>
      <vt:lpstr>ĐÁNH GIÁ CHẤT LƯỢNG THEO HỒ SƠ</vt:lpstr>
      <vt:lpstr>VTV4 NÓI VỀ CHÚNG TÔI</vt:lpstr>
      <vt:lpstr>GIAI ĐOẠN 2: PHÁT TRIỂN ỨNG DỤNG TIỆN ÍCH </vt:lpstr>
      <vt:lpstr>CUNG CẤP THÔNG TIN TOÀN DIỆN www.caicachhanhchinh.dongnai.gov.vn</vt:lpstr>
      <vt:lpstr>NIÊM YẾT TTHC ĐIỆN TỬ, TRỰC TUYẾN </vt:lpstr>
      <vt:lpstr>TIỆN ÍCH TRA CỨU TÌNH TRẠNG HỒ SƠ</vt:lpstr>
      <vt:lpstr>Slide 28</vt:lpstr>
      <vt:lpstr>Slide 29</vt:lpstr>
      <vt:lpstr>Slide 30</vt:lpstr>
      <vt:lpstr>Slide 31</vt:lpstr>
      <vt:lpstr>Hướng dẫn sử dụng Cổng Zalo – Hành chính công</vt:lpstr>
      <vt:lpstr>Hãy chọn “quan tâm” vì nền hành chính phục vụ</vt:lpstr>
      <vt:lpstr>BIÊN NHẬN ĐIỆN TỬ </vt:lpstr>
      <vt:lpstr>XIN CÁM ƠN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PHAM THI THUY PHUONG</dc:creator>
  <cp:lastModifiedBy>TranLam</cp:lastModifiedBy>
  <cp:revision>80</cp:revision>
  <dcterms:created xsi:type="dcterms:W3CDTF">2017-10-18T15:21:43Z</dcterms:created>
  <dcterms:modified xsi:type="dcterms:W3CDTF">2018-10-12T09:15:52Z</dcterms:modified>
</cp:coreProperties>
</file>