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7D4A-C44E-4B74-8806-8DEEB0236DC8}" type="datetimeFigureOut">
              <a:rPr lang="en-US" smtClean="0"/>
              <a:t>10/12/2018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910790-C311-4203-AF02-E10021E9C5E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46% công chức đạt loại khá giỏi trở lên; 37% đạt trên trung bình. Trong đó, 67% công chức tài chính - kinh tế cấp xã đạt khá giỏi; hơn 50% công chức tư pháp hộ tịch, văn hoá xã hội đạt khá giỏi. Còn 16% công chức đạt dưới trung bình trong kỳ thi sát hạch lần này tập trung vào nhóm công chức tư pháp hộ tịch và địa chính - xây dựng.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633CF-3C43-488C-8225-5E4A6BF68615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3843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tiff"/><Relationship Id="rId3" Type="http://schemas.openxmlformats.org/officeDocument/2006/relationships/image" Target="../media/image20.tiff"/><Relationship Id="rId7" Type="http://schemas.openxmlformats.org/officeDocument/2006/relationships/image" Target="../media/image24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tiff"/><Relationship Id="rId5" Type="http://schemas.openxmlformats.org/officeDocument/2006/relationships/image" Target="../media/image22.tiff"/><Relationship Id="rId10" Type="http://schemas.openxmlformats.org/officeDocument/2006/relationships/image" Target="../media/image27.tiff"/><Relationship Id="rId4" Type="http://schemas.openxmlformats.org/officeDocument/2006/relationships/image" Target="../media/image21.tiff"/><Relationship Id="rId9" Type="http://schemas.openxmlformats.org/officeDocument/2006/relationships/image" Target="../media/image26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tiff"/><Relationship Id="rId5" Type="http://schemas.openxmlformats.org/officeDocument/2006/relationships/image" Target="../media/image36.tiff"/><Relationship Id="rId4" Type="http://schemas.openxmlformats.org/officeDocument/2006/relationships/image" Target="../media/image35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tiff"/><Relationship Id="rId4" Type="http://schemas.openxmlformats.org/officeDocument/2006/relationships/image" Target="../media/image39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7" Type="http://schemas.openxmlformats.org/officeDocument/2006/relationships/image" Target="../media/image45.png"/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0.tiff"/><Relationship Id="rId4" Type="http://schemas.openxmlformats.org/officeDocument/2006/relationships/image" Target="../media/image43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Nguyen%20Kim%20Hiep\Desktop\baigiangCCHC\Ph&#243;ng%20s&#7921;%20HCC%20&#272;&#7891;ng%20Nai%20VTV1.mp4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tif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Nguyen%20Kim%20Hiep\Desktop\baigiangCCHC\&#272;&#7891;ng%20Nai%20&#273;&#432;a%20&#7913;ng%20d&#7909;ng%20CNTT%20v&#224;o%20kh&#7843;o%20s&#225;t%20&#253;%20ki&#7871;n%20ng&#432;&#7901;i%20d&#226;n%20(HD).mp4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Nguyen%20Kim%20Hiep\Desktop\baigiangCCHC\TongketCCHC2017\Video%20phats\&#272;&#7871;n%201%20&#273;&#7883;a%20ch&#7881;,%20gi&#7843;i%20quy&#7871;t%20&#273;&#432;&#7907;c%20c&#249;ng%20l&#250;c%20nhi&#7873;u%20th&#7911;%20t&#7909;c%20h&#224;nh%20ch&#237;nh.mp4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8.jpeg"/><Relationship Id="rId7" Type="http://schemas.openxmlformats.org/officeDocument/2006/relationships/image" Target="../media/image72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Nguyen%20Kim%20Hiep\Desktop\baigiangCCHC\TongketCCHC2017\Video%20phats\Trung%20Tam%20Hanh%20Chinh%20Cong%20OK.mp4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zalo maQ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8001" y="1628800"/>
            <a:ext cx="2544581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Tra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cứu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tình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trạng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hồ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sơ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Mã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Biên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nhận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– QR code</a:t>
            </a:r>
          </a:p>
        </p:txBody>
      </p:sp>
      <p:pic>
        <p:nvPicPr>
          <p:cNvPr id="7" name="Picture 6" descr="ket qua tra cu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9193" y="1628799"/>
            <a:ext cx="2582342" cy="4882264"/>
          </a:xfrm>
          <a:prstGeom prst="rect">
            <a:avLst/>
          </a:prstGeom>
        </p:spPr>
      </p:pic>
      <p:pic>
        <p:nvPicPr>
          <p:cNvPr id="8" name="Picture 7" descr="ZALO Q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0118" y="1628800"/>
            <a:ext cx="2472932" cy="4945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en-US" altLang="x-none" sz="3800" b="1" dirty="0" smtClean="0">
              <a:solidFill>
                <a:schemeClr val="accent2"/>
              </a:solidFill>
              <a:latin typeface="+mn-lt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98897" y="0"/>
            <a:ext cx="4497763" cy="6858000"/>
          </a:xfrm>
          <a:prstGeom prst="rect">
            <a:avLst/>
          </a:prstGeom>
        </p:spPr>
      </p:pic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altLang="x-none" sz="4000" b="1" dirty="0" smtClean="0">
                <a:solidFill>
                  <a:schemeClr val="accent2"/>
                </a:solidFill>
              </a:rPr>
              <a:t>THÊM LỰA CHỌN </a:t>
            </a:r>
            <a:br>
              <a:rPr lang="en-US" altLang="x-none" sz="4000" b="1" dirty="0" smtClean="0">
                <a:solidFill>
                  <a:schemeClr val="accent2"/>
                </a:solidFill>
              </a:rPr>
            </a:br>
            <a:r>
              <a:rPr lang="en-US" altLang="x-none" sz="4000" b="1" dirty="0" smtClean="0">
                <a:solidFill>
                  <a:schemeClr val="accent2"/>
                </a:solidFill>
              </a:rPr>
              <a:t>THÊM TIỆN ÍCH</a:t>
            </a:r>
            <a:endParaRPr lang="en-US" sz="40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5086220" y="2047741"/>
            <a:ext cx="235973" cy="41323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5648944" y="4404021"/>
            <a:ext cx="272117" cy="476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5921061" y="3294794"/>
            <a:ext cx="340191" cy="59573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5648944" y="2777069"/>
            <a:ext cx="235973" cy="41323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4021931" y="3294795"/>
            <a:ext cx="392303" cy="69175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54998" y="697575"/>
            <a:ext cx="340192" cy="59573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425094" y="5560932"/>
            <a:ext cx="340192" cy="595734"/>
          </a:xfrm>
          <a:prstGeom prst="rect">
            <a:avLst/>
          </a:prstGeom>
        </p:spPr>
      </p:pic>
      <p:cxnSp>
        <p:nvCxnSpPr>
          <p:cNvPr id="14" name="Straight Arrow Connector 13"/>
          <p:cNvCxnSpPr/>
          <p:nvPr/>
        </p:nvCxnSpPr>
        <p:spPr>
          <a:xfrm>
            <a:off x="2595189" y="1072356"/>
            <a:ext cx="2060532" cy="1163327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endCxn id="11" idx="1"/>
          </p:cNvCxnSpPr>
          <p:nvPr/>
        </p:nvCxnSpPr>
        <p:spPr>
          <a:xfrm flipH="1">
            <a:off x="4414234" y="2960022"/>
            <a:ext cx="1234710" cy="68065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4414234" y="3640672"/>
            <a:ext cx="1470557" cy="24985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4414234" y="3986549"/>
            <a:ext cx="1234710" cy="55922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2765286" y="4045342"/>
            <a:ext cx="1336690" cy="1670406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2" idx="2"/>
          </p:cNvCxnSpPr>
          <p:nvPr/>
        </p:nvCxnSpPr>
        <p:spPr>
          <a:xfrm>
            <a:off x="2425093" y="1293310"/>
            <a:ext cx="1676882" cy="2001485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H="1" flipV="1">
            <a:off x="4296311" y="4045343"/>
            <a:ext cx="235848" cy="846047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31" name="Picture 30"/>
          <p:cNvPicPr>
            <a:picLocks noChangeAspect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H="1">
            <a:off x="4532159" y="4741349"/>
            <a:ext cx="272117" cy="646645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flipH="1">
            <a:off x="4655721" y="2047742"/>
            <a:ext cx="234348" cy="41323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flipH="1">
            <a:off x="4136231" y="3447194"/>
            <a:ext cx="392303" cy="691755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5921061" y="1747145"/>
            <a:ext cx="159881" cy="281922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6065100" y="2614144"/>
            <a:ext cx="196151" cy="345878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5868948" y="3966011"/>
            <a:ext cx="196151" cy="345877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4890069" y="4706804"/>
            <a:ext cx="196151" cy="34587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5452793" y="3274254"/>
            <a:ext cx="196151" cy="345878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flipH="1">
            <a:off x="5224117" y="5387994"/>
            <a:ext cx="196151" cy="345877"/>
          </a:xfrm>
          <a:prstGeom prst="rect">
            <a:avLst/>
          </a:prstGeom>
        </p:spPr>
      </p:pic>
      <p:cxnSp>
        <p:nvCxnSpPr>
          <p:cNvPr id="40" name="Straight Arrow Connector 39"/>
          <p:cNvCxnSpPr>
            <a:stCxn id="7" idx="1"/>
          </p:cNvCxnSpPr>
          <p:nvPr/>
        </p:nvCxnSpPr>
        <p:spPr>
          <a:xfrm flipV="1">
            <a:off x="5322193" y="2047742"/>
            <a:ext cx="562598" cy="20661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7" idx="3"/>
          </p:cNvCxnSpPr>
          <p:nvPr/>
        </p:nvCxnSpPr>
        <p:spPr>
          <a:xfrm flipH="1" flipV="1">
            <a:off x="4921450" y="2235682"/>
            <a:ext cx="164770" cy="1867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 flipH="1">
            <a:off x="5200520" y="3854307"/>
            <a:ext cx="671985" cy="852497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H="1">
            <a:off x="4528535" y="2594698"/>
            <a:ext cx="671985" cy="852497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>
            <a:endCxn id="34" idx="3"/>
          </p:cNvCxnSpPr>
          <p:nvPr/>
        </p:nvCxnSpPr>
        <p:spPr>
          <a:xfrm>
            <a:off x="2595190" y="894648"/>
            <a:ext cx="3325871" cy="993458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784" y="1119512"/>
            <a:ext cx="4835626" cy="520700"/>
          </a:xfrm>
        </p:spPr>
        <p:txBody>
          <a:bodyPr>
            <a:normAutofit fontScale="90000"/>
          </a:bodyPr>
          <a:lstStyle/>
          <a:p>
            <a:r>
              <a:rPr lang="en-US" sz="2400" b="1" dirty="0" err="1" smtClean="0">
                <a:solidFill>
                  <a:schemeClr val="tx1"/>
                </a:solidFill>
              </a:rPr>
              <a:t>Phương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thức</a:t>
            </a:r>
            <a:r>
              <a:rPr lang="en-US" sz="2400" b="1" dirty="0" smtClean="0">
                <a:solidFill>
                  <a:schemeClr val="tx1"/>
                </a:solidFill>
              </a:rPr>
              <a:t> 1: </a:t>
            </a:r>
            <a:r>
              <a:rPr lang="en-US" sz="2400" b="1" dirty="0" err="1" smtClean="0">
                <a:solidFill>
                  <a:schemeClr val="tx1"/>
                </a:solidFill>
              </a:rPr>
              <a:t>Dịch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vụ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công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trực</a:t>
            </a:r>
            <a:r>
              <a:rPr lang="en-US" sz="24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</a:rPr>
              <a:t>tuyến</a:t>
            </a:r>
            <a:r>
              <a:rPr lang="en-US" sz="2400" b="1" dirty="0" smtClean="0">
                <a:solidFill>
                  <a:schemeClr val="tx1"/>
                </a:solidFill>
              </a:rPr>
              <a:t/>
            </a:r>
            <a:br>
              <a:rPr lang="en-US" sz="2400" b="1" dirty="0" smtClean="0">
                <a:solidFill>
                  <a:schemeClr val="tx1"/>
                </a:solidFill>
              </a:rPr>
            </a:br>
            <a:r>
              <a:rPr lang="en-US" sz="2400" b="1" dirty="0" smtClean="0">
                <a:solidFill>
                  <a:schemeClr val="tx1"/>
                </a:solidFill>
                <a:sym typeface="Wingdings"/>
              </a:rPr>
              <a:t> </a:t>
            </a:r>
            <a:r>
              <a:rPr lang="en-US" sz="2400" b="1" dirty="0" err="1" smtClean="0">
                <a:solidFill>
                  <a:schemeClr val="tx1"/>
                </a:solidFill>
                <a:sym typeface="Wingdings"/>
              </a:rPr>
              <a:t>Ngồi</a:t>
            </a:r>
            <a:r>
              <a:rPr lang="en-US" sz="24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sym typeface="Wingdings"/>
              </a:rPr>
              <a:t>tại</a:t>
            </a:r>
            <a:r>
              <a:rPr lang="en-US" sz="24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sym typeface="Wingdings"/>
              </a:rPr>
              <a:t>nhà</a:t>
            </a:r>
            <a:r>
              <a:rPr lang="en-US" sz="24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sym typeface="Wingdings"/>
              </a:rPr>
              <a:t>và</a:t>
            </a:r>
            <a:r>
              <a:rPr lang="en-US" sz="24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sym typeface="Wingdings"/>
              </a:rPr>
              <a:t>nộp</a:t>
            </a:r>
            <a:r>
              <a:rPr lang="en-US" sz="24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sym typeface="Wingdings"/>
              </a:rPr>
              <a:t>hồ</a:t>
            </a:r>
            <a:r>
              <a:rPr lang="en-US" sz="24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400" b="1" dirty="0" err="1" smtClean="0">
                <a:solidFill>
                  <a:schemeClr val="tx1"/>
                </a:solidFill>
                <a:sym typeface="Wingdings"/>
              </a:rPr>
              <a:t>sơ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5453" y="1869860"/>
            <a:ext cx="1278179" cy="20329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53050" y="1288878"/>
            <a:ext cx="1482981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 smtClean="0"/>
              <a:t>CÔNG CHỨC TIẾP NHẬN TẠI BỘ PHẬN MỘT CỬA</a:t>
            </a:r>
            <a:endParaRPr lang="en-US" sz="12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62920" y="1835151"/>
            <a:ext cx="1719263" cy="2292350"/>
          </a:xfrm>
          <a:prstGeom prst="rect">
            <a:avLst/>
          </a:prstGeom>
          <a:ln>
            <a:noFill/>
          </a:ln>
        </p:spPr>
      </p:pic>
      <p:cxnSp>
        <p:nvCxnSpPr>
          <p:cNvPr id="10" name="Straight Arrow Connector 9"/>
          <p:cNvCxnSpPr/>
          <p:nvPr/>
        </p:nvCxnSpPr>
        <p:spPr>
          <a:xfrm flipV="1">
            <a:off x="3082182" y="2978152"/>
            <a:ext cx="2270868" cy="3177"/>
          </a:xfrm>
          <a:prstGeom prst="straightConnector1">
            <a:avLst/>
          </a:prstGeom>
          <a:ln w="57150">
            <a:noFill/>
            <a:prstDash val="dash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62921" y="3990329"/>
            <a:ext cx="20255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charset="0"/>
              <a:buChar char="•"/>
            </a:pPr>
            <a:r>
              <a:rPr lang="en-US" sz="2000" b="1" dirty="0" err="1"/>
              <a:t>Tạo</a:t>
            </a:r>
            <a:r>
              <a:rPr lang="en-US" sz="2000" b="1" dirty="0"/>
              <a:t> </a:t>
            </a:r>
            <a:r>
              <a:rPr lang="en-US" sz="2000" b="1" dirty="0" err="1"/>
              <a:t>tài</a:t>
            </a:r>
            <a:r>
              <a:rPr lang="en-US" sz="2000" b="1" dirty="0"/>
              <a:t> </a:t>
            </a:r>
            <a:r>
              <a:rPr lang="en-US" sz="2000" b="1" dirty="0" err="1"/>
              <a:t>khoản</a:t>
            </a:r>
            <a:r>
              <a:rPr lang="en-US" sz="2000" b="1" dirty="0"/>
              <a:t> </a:t>
            </a:r>
            <a:r>
              <a:rPr lang="en-US" sz="2000" b="1" dirty="0" err="1"/>
              <a:t>trên</a:t>
            </a:r>
            <a:r>
              <a:rPr lang="en-US" sz="2000" b="1" dirty="0"/>
              <a:t> </a:t>
            </a:r>
            <a:r>
              <a:rPr lang="en-US" sz="2000" b="1" dirty="0" err="1"/>
              <a:t>trang</a:t>
            </a:r>
            <a:r>
              <a:rPr lang="en-US" sz="2000" b="1" dirty="0"/>
              <a:t> DVC </a:t>
            </a:r>
            <a:r>
              <a:rPr lang="en-US" sz="2000" b="1" dirty="0" err="1"/>
              <a:t>trực</a:t>
            </a:r>
            <a:r>
              <a:rPr lang="en-US" sz="2000" b="1" dirty="0"/>
              <a:t> </a:t>
            </a:r>
            <a:r>
              <a:rPr lang="en-US" sz="2000" b="1" dirty="0" err="1"/>
              <a:t>tuyến</a:t>
            </a:r>
            <a:r>
              <a:rPr lang="en-US" sz="2000" b="1" dirty="0"/>
              <a:t> </a:t>
            </a:r>
          </a:p>
          <a:p>
            <a:pPr marL="214313" indent="-214313">
              <a:buFont typeface="Arial" charset="0"/>
              <a:buChar char="•"/>
            </a:pPr>
            <a:r>
              <a:rPr lang="en-US" sz="2000" b="1" dirty="0" err="1"/>
              <a:t>Hoàn</a:t>
            </a:r>
            <a:r>
              <a:rPr lang="en-US" sz="2000" b="1" dirty="0"/>
              <a:t> </a:t>
            </a:r>
            <a:r>
              <a:rPr lang="en-US" sz="2000" b="1" dirty="0" err="1"/>
              <a:t>thành</a:t>
            </a:r>
            <a:r>
              <a:rPr lang="en-US" sz="2000" b="1" dirty="0"/>
              <a:t> </a:t>
            </a:r>
            <a:r>
              <a:rPr lang="en-US" sz="2000" b="1" dirty="0" err="1"/>
              <a:t>các</a:t>
            </a:r>
            <a:r>
              <a:rPr lang="en-US" sz="2000" b="1" dirty="0"/>
              <a:t> </a:t>
            </a:r>
            <a:r>
              <a:rPr lang="en-US" sz="2000" b="1" dirty="0" err="1"/>
              <a:t>bước</a:t>
            </a:r>
            <a:r>
              <a:rPr lang="en-US" sz="2000" b="1" dirty="0"/>
              <a:t> </a:t>
            </a:r>
            <a:r>
              <a:rPr lang="en-US" sz="2000" b="1" dirty="0" err="1"/>
              <a:t>điền</a:t>
            </a:r>
            <a:r>
              <a:rPr lang="en-US" sz="2000" b="1" dirty="0"/>
              <a:t> </a:t>
            </a:r>
            <a:r>
              <a:rPr lang="en-US" sz="2000" b="1" dirty="0" err="1"/>
              <a:t>mẫu</a:t>
            </a:r>
            <a:r>
              <a:rPr lang="en-US" sz="2000" b="1" dirty="0"/>
              <a:t> </a:t>
            </a:r>
            <a:r>
              <a:rPr lang="en-US" sz="2000" b="1" dirty="0" err="1"/>
              <a:t>đơn</a:t>
            </a:r>
            <a:r>
              <a:rPr lang="en-US" sz="2000" b="1" dirty="0"/>
              <a:t> </a:t>
            </a:r>
          </a:p>
          <a:p>
            <a:pPr marL="214313" indent="-214313">
              <a:buFont typeface="Arial" charset="0"/>
              <a:buChar char="•"/>
            </a:pPr>
            <a:r>
              <a:rPr lang="en-US" sz="2000" b="1" dirty="0"/>
              <a:t>Scan, </a:t>
            </a:r>
            <a:r>
              <a:rPr lang="en-US" sz="2000" b="1" dirty="0" err="1"/>
              <a:t>tải</a:t>
            </a:r>
            <a:r>
              <a:rPr lang="en-US" sz="2000" b="1" dirty="0"/>
              <a:t> </a:t>
            </a:r>
            <a:r>
              <a:rPr lang="en-US" sz="2000" b="1" dirty="0" err="1"/>
              <a:t>hồ</a:t>
            </a:r>
            <a:r>
              <a:rPr lang="en-US" sz="2000" b="1" dirty="0"/>
              <a:t> </a:t>
            </a:r>
            <a:r>
              <a:rPr lang="en-US" sz="2000" b="1" dirty="0" err="1"/>
              <a:t>sơ</a:t>
            </a:r>
            <a:r>
              <a:rPr lang="en-US" sz="2000" b="1" dirty="0"/>
              <a:t> </a:t>
            </a:r>
            <a:r>
              <a:rPr lang="en-US" sz="2000" b="1" dirty="0" err="1"/>
              <a:t>lên</a:t>
            </a:r>
            <a:endParaRPr lang="en-US" sz="2000" b="1" dirty="0"/>
          </a:p>
          <a:p>
            <a:pPr marL="214313" indent="-214313">
              <a:buFont typeface="Arial" charset="0"/>
              <a:buChar char="•"/>
            </a:pPr>
            <a:r>
              <a:rPr lang="en-US" sz="2000" b="1" dirty="0" err="1"/>
              <a:t>Nhận</a:t>
            </a:r>
            <a:r>
              <a:rPr lang="en-US" sz="2000" b="1" dirty="0"/>
              <a:t> </a:t>
            </a:r>
            <a:r>
              <a:rPr lang="en-US" sz="2000" b="1" dirty="0" err="1"/>
              <a:t>mã</a:t>
            </a:r>
            <a:r>
              <a:rPr lang="en-US" sz="2000" b="1" dirty="0"/>
              <a:t> </a:t>
            </a:r>
            <a:r>
              <a:rPr lang="en-US" sz="2000" b="1" dirty="0" err="1"/>
              <a:t>hồ</a:t>
            </a:r>
            <a:r>
              <a:rPr lang="en-US" sz="2000" b="1" dirty="0"/>
              <a:t> </a:t>
            </a:r>
            <a:r>
              <a:rPr lang="en-US" sz="2000" b="1" dirty="0" err="1"/>
              <a:t>sơ</a:t>
            </a:r>
            <a:r>
              <a:rPr lang="en-US" sz="2000" b="1" dirty="0"/>
              <a:t>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82420" y="3993507"/>
            <a:ext cx="202559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>
              <a:buFont typeface="Arial" charset="0"/>
              <a:buChar char="•"/>
            </a:pPr>
            <a:r>
              <a:rPr lang="en-US" sz="2000" b="1" dirty="0" err="1"/>
              <a:t>Phản</a:t>
            </a:r>
            <a:r>
              <a:rPr lang="en-US" sz="2000" b="1" dirty="0"/>
              <a:t> </a:t>
            </a:r>
            <a:r>
              <a:rPr lang="en-US" sz="2000" b="1" dirty="0" err="1"/>
              <a:t>hồi</a:t>
            </a:r>
            <a:r>
              <a:rPr lang="en-US" sz="2000" b="1" dirty="0"/>
              <a:t> </a:t>
            </a:r>
            <a:r>
              <a:rPr lang="en-US" sz="2000" b="1" dirty="0" err="1"/>
              <a:t>hồ</a:t>
            </a:r>
            <a:r>
              <a:rPr lang="en-US" sz="2000" b="1" dirty="0"/>
              <a:t> </a:t>
            </a:r>
            <a:r>
              <a:rPr lang="en-US" sz="2000" b="1" dirty="0" err="1"/>
              <a:t>sơ</a:t>
            </a:r>
            <a:r>
              <a:rPr lang="en-US" sz="2000" b="1" dirty="0"/>
              <a:t> </a:t>
            </a:r>
            <a:r>
              <a:rPr lang="en-US" sz="2000" b="1" dirty="0" err="1"/>
              <a:t>trực</a:t>
            </a:r>
            <a:r>
              <a:rPr lang="en-US" sz="2000" b="1" dirty="0"/>
              <a:t> </a:t>
            </a:r>
            <a:r>
              <a:rPr lang="en-US" sz="2000" b="1" dirty="0" err="1"/>
              <a:t>tuyến</a:t>
            </a:r>
            <a:r>
              <a:rPr lang="en-US" sz="2000" b="1" dirty="0"/>
              <a:t> </a:t>
            </a:r>
            <a:r>
              <a:rPr lang="en-US" sz="2000" b="1" dirty="0" err="1"/>
              <a:t>trong</a:t>
            </a:r>
            <a:r>
              <a:rPr lang="en-US" sz="2000" b="1" dirty="0"/>
              <a:t> </a:t>
            </a:r>
            <a:r>
              <a:rPr lang="en-US" sz="2000" b="1" dirty="0" err="1"/>
              <a:t>vòng</a:t>
            </a:r>
            <a:r>
              <a:rPr lang="en-US" sz="2000" b="1" dirty="0"/>
              <a:t> 30’</a:t>
            </a:r>
          </a:p>
          <a:p>
            <a:pPr marL="214313" indent="-214313">
              <a:buFont typeface="Arial" charset="0"/>
              <a:buChar char="•"/>
            </a:pPr>
            <a:r>
              <a:rPr lang="en-US" sz="2000" b="1" dirty="0" err="1"/>
              <a:t>Cung</a:t>
            </a:r>
            <a:r>
              <a:rPr lang="en-US" sz="2000" b="1" dirty="0"/>
              <a:t> </a:t>
            </a:r>
            <a:r>
              <a:rPr lang="en-US" sz="2000" b="1" dirty="0" err="1"/>
              <a:t>cấp</a:t>
            </a:r>
            <a:r>
              <a:rPr lang="en-US" sz="2000" b="1" dirty="0"/>
              <a:t> </a:t>
            </a:r>
            <a:r>
              <a:rPr lang="en-US" sz="2000" b="1" dirty="0" err="1"/>
              <a:t>phiếu</a:t>
            </a:r>
            <a:r>
              <a:rPr lang="en-US" sz="2000" b="1" dirty="0"/>
              <a:t> </a:t>
            </a:r>
            <a:r>
              <a:rPr lang="en-US" sz="2000" b="1" dirty="0" err="1"/>
              <a:t>biên</a:t>
            </a:r>
            <a:r>
              <a:rPr lang="en-US" sz="2000" b="1" dirty="0"/>
              <a:t> </a:t>
            </a:r>
            <a:r>
              <a:rPr lang="en-US" sz="2000" b="1" dirty="0" err="1"/>
              <a:t>nhận</a:t>
            </a:r>
            <a:r>
              <a:rPr lang="en-US" sz="2000" b="1" dirty="0"/>
              <a:t> </a:t>
            </a:r>
            <a:r>
              <a:rPr lang="en-US" sz="2000" b="1" dirty="0" err="1"/>
              <a:t>cho</a:t>
            </a:r>
            <a:r>
              <a:rPr lang="en-US" sz="2000" b="1" dirty="0"/>
              <a:t> </a:t>
            </a:r>
            <a:r>
              <a:rPr lang="en-US" sz="2000" b="1" dirty="0" err="1"/>
              <a:t>hồ</a:t>
            </a:r>
            <a:r>
              <a:rPr lang="en-US" sz="2000" b="1" dirty="0"/>
              <a:t> </a:t>
            </a:r>
            <a:r>
              <a:rPr lang="en-US" sz="2000" b="1" dirty="0" err="1"/>
              <a:t>sơ</a:t>
            </a:r>
            <a:r>
              <a:rPr lang="en-US" sz="2000" b="1" dirty="0"/>
              <a:t> </a:t>
            </a:r>
            <a:r>
              <a:rPr lang="en-US" sz="2000" b="1" dirty="0" err="1"/>
              <a:t>hợp</a:t>
            </a:r>
            <a:r>
              <a:rPr lang="en-US" sz="2000" b="1" dirty="0"/>
              <a:t> </a:t>
            </a:r>
            <a:r>
              <a:rPr lang="en-US" sz="2000" b="1" dirty="0" err="1"/>
              <a:t>lệ</a:t>
            </a:r>
            <a:endParaRPr lang="en-US" sz="2000" b="1" dirty="0"/>
          </a:p>
          <a:p>
            <a:pPr marL="214313" indent="-214313">
              <a:buFont typeface="Arial" charset="0"/>
              <a:buChar char="•"/>
            </a:pPr>
            <a:r>
              <a:rPr lang="en-US" sz="2000" b="1" dirty="0" err="1"/>
              <a:t>Hướng</a:t>
            </a:r>
            <a:r>
              <a:rPr lang="en-US" sz="2000" b="1" dirty="0"/>
              <a:t> </a:t>
            </a:r>
            <a:r>
              <a:rPr lang="en-US" sz="2000" b="1" dirty="0" err="1"/>
              <a:t>dẫn</a:t>
            </a:r>
            <a:r>
              <a:rPr lang="en-US" sz="2000" b="1" dirty="0"/>
              <a:t> </a:t>
            </a:r>
            <a:r>
              <a:rPr lang="en-US" sz="2000" b="1" dirty="0" err="1"/>
              <a:t>đối</a:t>
            </a:r>
            <a:r>
              <a:rPr lang="en-US" sz="2000" b="1" dirty="0"/>
              <a:t> </a:t>
            </a:r>
            <a:r>
              <a:rPr lang="en-US" sz="2000" b="1" dirty="0" err="1"/>
              <a:t>với</a:t>
            </a:r>
            <a:r>
              <a:rPr lang="en-US" sz="2000" b="1" dirty="0"/>
              <a:t> </a:t>
            </a:r>
            <a:r>
              <a:rPr lang="en-US" sz="2000" b="1" dirty="0" err="1"/>
              <a:t>hồ</a:t>
            </a:r>
            <a:r>
              <a:rPr lang="en-US" sz="2000" b="1" dirty="0"/>
              <a:t> </a:t>
            </a:r>
            <a:r>
              <a:rPr lang="en-US" sz="2000" b="1" dirty="0" err="1"/>
              <a:t>sơ</a:t>
            </a:r>
            <a:r>
              <a:rPr lang="en-US" sz="2000" b="1" dirty="0"/>
              <a:t> </a:t>
            </a:r>
            <a:r>
              <a:rPr lang="en-US" sz="2000" b="1" dirty="0" err="1"/>
              <a:t>không</a:t>
            </a:r>
            <a:r>
              <a:rPr lang="en-US" sz="2000" b="1" dirty="0"/>
              <a:t> </a:t>
            </a:r>
            <a:r>
              <a:rPr lang="en-US" sz="2000" b="1" dirty="0" err="1"/>
              <a:t>hợp</a:t>
            </a:r>
            <a:r>
              <a:rPr lang="en-US" sz="2000" b="1" dirty="0"/>
              <a:t> </a:t>
            </a:r>
            <a:r>
              <a:rPr lang="en-US" sz="2000" b="1" dirty="0" err="1"/>
              <a:t>lệ</a:t>
            </a:r>
            <a:endParaRPr lang="en-US" sz="2000" b="1" dirty="0"/>
          </a:p>
        </p:txBody>
      </p:sp>
      <p:sp>
        <p:nvSpPr>
          <p:cNvPr id="11" name="Title 2"/>
          <p:cNvSpPr txBox="1">
            <a:spLocks/>
          </p:cNvSpPr>
          <p:nvPr/>
        </p:nvSpPr>
        <p:spPr>
          <a:xfrm>
            <a:off x="152783" y="341938"/>
            <a:ext cx="6515100" cy="582594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97500" lnSpcReduction="10000"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b="1" dirty="0" smtClean="0"/>
              <a:t>KHÁI QUÁT MÔ HÌNH PHI ĐỊA GIỚI HÀNH CHÍNH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769855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783" y="341938"/>
            <a:ext cx="6515100" cy="58259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KHÁI QUÁT MÔ HÌNH PHI ĐỊA GIỚI HÀNH CHÍNH</a:t>
            </a:r>
            <a:endParaRPr lang="en-US" b="1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00044" y="1071546"/>
            <a:ext cx="6515100" cy="5143536"/>
          </a:xfrm>
        </p:spPr>
        <p:txBody>
          <a:bodyPr>
            <a:normAutofit/>
          </a:bodyPr>
          <a:lstStyle/>
          <a:p>
            <a:pPr>
              <a:buFont typeface="Wingdings"/>
              <a:buChar char="à"/>
            </a:pPr>
            <a:r>
              <a:rPr lang="en-US" sz="2400" dirty="0" err="1" smtClean="0"/>
              <a:t>Phương</a:t>
            </a:r>
            <a:r>
              <a:rPr lang="en-US" sz="2400" dirty="0" smtClean="0"/>
              <a:t> </a:t>
            </a:r>
            <a:r>
              <a:rPr lang="en-US" sz="2400" dirty="0" err="1" smtClean="0"/>
              <a:t>thức</a:t>
            </a:r>
            <a:r>
              <a:rPr lang="en-US" sz="2400" dirty="0" smtClean="0"/>
              <a:t> 2: </a:t>
            </a:r>
            <a:r>
              <a:rPr lang="en-US" sz="2400" dirty="0" err="1" smtClean="0"/>
              <a:t>Nộp</a:t>
            </a:r>
            <a:r>
              <a:rPr lang="en-US" sz="2400" dirty="0" smtClean="0"/>
              <a:t> </a:t>
            </a:r>
            <a:r>
              <a:rPr lang="en-US" sz="2400" dirty="0" err="1" smtClean="0"/>
              <a:t>trực</a:t>
            </a:r>
            <a:r>
              <a:rPr lang="en-US" sz="2400" dirty="0" smtClean="0"/>
              <a:t> </a:t>
            </a:r>
            <a:r>
              <a:rPr lang="en-US" sz="2400" dirty="0" err="1" smtClean="0"/>
              <a:t>tiếp</a:t>
            </a:r>
            <a:r>
              <a:rPr lang="en-US" sz="2400" dirty="0" smtClean="0"/>
              <a:t> </a:t>
            </a:r>
            <a:r>
              <a:rPr lang="en-US" sz="2400" dirty="0" err="1" smtClean="0"/>
              <a:t>tại</a:t>
            </a:r>
            <a:r>
              <a:rPr lang="en-US" sz="2400" dirty="0" smtClean="0"/>
              <a:t> </a:t>
            </a:r>
            <a:r>
              <a:rPr lang="en-US" sz="2400" dirty="0" err="1" smtClean="0"/>
              <a:t>nhiều</a:t>
            </a:r>
            <a:r>
              <a:rPr lang="en-US" sz="2400" dirty="0" smtClean="0"/>
              <a:t> </a:t>
            </a:r>
            <a:r>
              <a:rPr lang="en-US" sz="2400" dirty="0" err="1" smtClean="0"/>
              <a:t>địa</a:t>
            </a:r>
            <a:r>
              <a:rPr lang="en-US" sz="2400" dirty="0" smtClean="0"/>
              <a:t> </a:t>
            </a:r>
            <a:r>
              <a:rPr lang="en-US" sz="2400" dirty="0" err="1" smtClean="0"/>
              <a:t>điểm</a:t>
            </a:r>
            <a:endParaRPr lang="en-US" sz="2400" dirty="0"/>
          </a:p>
          <a:p>
            <a:pPr>
              <a:buFont typeface="Wingdings"/>
              <a:buChar char="à"/>
            </a:pPr>
            <a:r>
              <a:rPr lang="en-US" sz="2400" dirty="0" err="1" smtClean="0"/>
              <a:t>Đồng</a:t>
            </a:r>
            <a:r>
              <a:rPr lang="en-US" sz="2400" dirty="0" smtClean="0"/>
              <a:t> </a:t>
            </a:r>
            <a:r>
              <a:rPr lang="en-US" sz="2400" dirty="0" err="1" smtClean="0"/>
              <a:t>Nai</a:t>
            </a:r>
            <a:r>
              <a:rPr lang="en-US" sz="2400" dirty="0" smtClean="0"/>
              <a:t> </a:t>
            </a:r>
            <a:r>
              <a:rPr lang="en-US" sz="2400" dirty="0" err="1" smtClean="0"/>
              <a:t>đang</a:t>
            </a:r>
            <a:r>
              <a:rPr lang="en-US" sz="2400" dirty="0" smtClean="0"/>
              <a:t> </a:t>
            </a:r>
            <a:r>
              <a:rPr lang="en-US" sz="2400" dirty="0" err="1" smtClean="0"/>
              <a:t>triển</a:t>
            </a:r>
            <a:r>
              <a:rPr lang="en-US" sz="2400" dirty="0" smtClean="0"/>
              <a:t> </a:t>
            </a:r>
            <a:r>
              <a:rPr lang="en-US" sz="2400" dirty="0" err="1" smtClean="0"/>
              <a:t>khai</a:t>
            </a:r>
            <a:r>
              <a:rPr lang="en-US" sz="2400" dirty="0" smtClean="0"/>
              <a:t>: </a:t>
            </a:r>
            <a:r>
              <a:rPr lang="en-US" sz="2400" dirty="0" err="1" smtClean="0"/>
              <a:t>Nộp</a:t>
            </a:r>
            <a:r>
              <a:rPr lang="en-US" sz="2400" dirty="0" smtClean="0"/>
              <a:t> </a:t>
            </a:r>
            <a:r>
              <a:rPr lang="mr-IN" sz="2400" dirty="0" smtClean="0"/>
              <a:t>–</a:t>
            </a:r>
            <a:r>
              <a:rPr lang="en-US" sz="2400" dirty="0" smtClean="0"/>
              <a:t> </a:t>
            </a:r>
            <a:r>
              <a:rPr lang="en-US" sz="2400" dirty="0" err="1" smtClean="0"/>
              <a:t>giải</a:t>
            </a:r>
            <a:r>
              <a:rPr lang="en-US" sz="2400" dirty="0" smtClean="0"/>
              <a:t> </a:t>
            </a:r>
            <a:r>
              <a:rPr lang="en-US" sz="2400" dirty="0" err="1" smtClean="0"/>
              <a:t>quyết</a:t>
            </a:r>
            <a:r>
              <a:rPr lang="en-US" sz="2400" dirty="0" smtClean="0"/>
              <a:t> TTHC </a:t>
            </a:r>
            <a:r>
              <a:rPr lang="en-US" sz="2400" dirty="0" err="1" smtClean="0"/>
              <a:t>lĩnh</a:t>
            </a:r>
            <a:r>
              <a:rPr lang="en-US" sz="2400" dirty="0" smtClean="0"/>
              <a:t> </a:t>
            </a:r>
            <a:r>
              <a:rPr lang="en-US" sz="2400" dirty="0" err="1" smtClean="0"/>
              <a:t>vực</a:t>
            </a:r>
            <a:r>
              <a:rPr lang="en-US" sz="2400" dirty="0" smtClean="0"/>
              <a:t> </a:t>
            </a:r>
            <a:r>
              <a:rPr lang="en-US" sz="2400" dirty="0" err="1" smtClean="0"/>
              <a:t>đất</a:t>
            </a:r>
            <a:r>
              <a:rPr lang="en-US" sz="2400" dirty="0" smtClean="0"/>
              <a:t> </a:t>
            </a:r>
            <a:r>
              <a:rPr lang="en-US" sz="2400" dirty="0" err="1" smtClean="0"/>
              <a:t>đai</a:t>
            </a:r>
            <a:r>
              <a:rPr lang="en-US" sz="2400" dirty="0" smtClean="0"/>
              <a:t> </a:t>
            </a:r>
            <a:endParaRPr lang="en-US" sz="2400" dirty="0"/>
          </a:p>
          <a:p>
            <a:pPr>
              <a:buNone/>
            </a:pPr>
            <a:endParaRPr lang="en-US" sz="2400" dirty="0"/>
          </a:p>
          <a:p>
            <a:endParaRPr lang="en-US" sz="2400" dirty="0">
              <a:sym typeface="Wingdings" pitchFamily="2" charset="2"/>
            </a:endParaRPr>
          </a:p>
          <a:p>
            <a:pPr>
              <a:buNone/>
            </a:pP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678761" y="5873115"/>
            <a:ext cx="62776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Người</a:t>
            </a:r>
            <a:r>
              <a:rPr lang="en-US" dirty="0"/>
              <a:t> </a:t>
            </a:r>
            <a:r>
              <a:rPr lang="en-US" dirty="0" err="1"/>
              <a:t>dân</a:t>
            </a:r>
            <a:r>
              <a:rPr lang="en-US" dirty="0"/>
              <a:t> </a:t>
            </a:r>
            <a:r>
              <a:rPr lang="en-US" b="1" u="sng" dirty="0"/>
              <a:t>có </a:t>
            </a:r>
            <a:r>
              <a:rPr lang="en-US" b="1" u="sng" dirty="0" err="1"/>
              <a:t>thê</a:t>
            </a:r>
            <a:r>
              <a:rPr lang="en-US" b="1" u="sng" dirty="0"/>
              <a:t>̉ </a:t>
            </a:r>
            <a:r>
              <a:rPr lang="en-US" b="1" u="sng" dirty="0" err="1"/>
              <a:t>lựa</a:t>
            </a:r>
            <a:r>
              <a:rPr lang="en-US" b="1" u="sng" dirty="0"/>
              <a:t> </a:t>
            </a:r>
            <a:r>
              <a:rPr lang="en-US" b="1" u="sng" dirty="0" err="1"/>
              <a:t>chọn</a:t>
            </a:r>
            <a:r>
              <a:rPr lang="en-US" b="1" u="sng" dirty="0"/>
              <a:t> </a:t>
            </a:r>
            <a:r>
              <a:rPr lang="en-US" dirty="0" err="1"/>
              <a:t>nộp</a:t>
            </a:r>
            <a:r>
              <a:rPr lang="en-US" dirty="0"/>
              <a:t> </a:t>
            </a:r>
            <a:r>
              <a:rPr lang="en-US" dirty="0" err="1"/>
              <a:t>hô</a:t>
            </a:r>
            <a:r>
              <a:rPr lang="en-US" dirty="0"/>
              <a:t>̀ </a:t>
            </a:r>
            <a:r>
              <a:rPr lang="en-US" dirty="0" err="1"/>
              <a:t>sơ</a:t>
            </a:r>
            <a:r>
              <a:rPr lang="en-US" dirty="0"/>
              <a:t> </a:t>
            </a:r>
            <a:r>
              <a:rPr lang="en-US" dirty="0" err="1"/>
              <a:t>tại</a:t>
            </a:r>
            <a:r>
              <a:rPr lang="en-US" dirty="0"/>
              <a:t> </a:t>
            </a:r>
            <a:r>
              <a:rPr lang="en-US" dirty="0" err="1"/>
              <a:t>Một</a:t>
            </a:r>
            <a:r>
              <a:rPr lang="en-US" dirty="0"/>
              <a:t> </a:t>
            </a:r>
            <a:r>
              <a:rPr lang="en-US" dirty="0" err="1"/>
              <a:t>Cửa</a:t>
            </a:r>
            <a:r>
              <a:rPr lang="en-US" dirty="0"/>
              <a:t> </a:t>
            </a:r>
            <a:r>
              <a:rPr lang="en-US" dirty="0" err="1"/>
              <a:t>Biên</a:t>
            </a:r>
            <a:r>
              <a:rPr lang="en-US" dirty="0"/>
              <a:t> </a:t>
            </a:r>
            <a:r>
              <a:rPr lang="en-US" dirty="0" err="1"/>
              <a:t>Hòa</a:t>
            </a:r>
            <a:r>
              <a:rPr lang="en-US" dirty="0"/>
              <a:t> </a:t>
            </a:r>
          </a:p>
          <a:p>
            <a:pPr algn="ctr"/>
            <a:r>
              <a:rPr lang="en-US" dirty="0" err="1"/>
              <a:t>hoặc</a:t>
            </a:r>
            <a:r>
              <a:rPr lang="en-US" dirty="0"/>
              <a:t> </a:t>
            </a:r>
            <a:r>
              <a:rPr lang="en-US" dirty="0" err="1"/>
              <a:t>Trung</a:t>
            </a:r>
            <a:r>
              <a:rPr lang="en-US" dirty="0"/>
              <a:t> </a:t>
            </a:r>
            <a:r>
              <a:rPr lang="en-US" dirty="0" err="1"/>
              <a:t>tâm</a:t>
            </a:r>
            <a:r>
              <a:rPr lang="en-US" dirty="0"/>
              <a:t> </a:t>
            </a:r>
            <a:r>
              <a:rPr lang="en-US" sz="1600" dirty="0"/>
              <a:t> </a:t>
            </a:r>
          </a:p>
          <a:p>
            <a:endParaRPr lang="en-US" sz="1600" dirty="0"/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6215" y="2928935"/>
            <a:ext cx="904882" cy="12776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3" y="3357563"/>
            <a:ext cx="810000" cy="1357321"/>
          </a:xfrm>
          <a:prstGeom prst="rect">
            <a:avLst/>
          </a:prstGeom>
        </p:spPr>
      </p:pic>
      <p:pic>
        <p:nvPicPr>
          <p:cNvPr id="2050" name="Picture 2" descr="Image result for Office  ico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31" y="3500438"/>
            <a:ext cx="1131102" cy="1428760"/>
          </a:xfrm>
          <a:prstGeom prst="rect">
            <a:avLst/>
          </a:prstGeom>
          <a:noFill/>
        </p:spPr>
      </p:pic>
      <p:cxnSp>
        <p:nvCxnSpPr>
          <p:cNvPr id="10" name="Straight Arrow Connector 9"/>
          <p:cNvCxnSpPr/>
          <p:nvPr/>
        </p:nvCxnSpPr>
        <p:spPr>
          <a:xfrm flipV="1">
            <a:off x="3018224" y="3716340"/>
            <a:ext cx="964413" cy="641354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85918" y="4929198"/>
            <a:ext cx="1753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Một cửa Biên Hòa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2835" y="4786322"/>
            <a:ext cx="1979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Trung tâm HCC tỉnh 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4839893" y="3643314"/>
            <a:ext cx="964413" cy="500066"/>
          </a:xfrm>
          <a:prstGeom prst="straightConnector1">
            <a:avLst/>
          </a:prstGeom>
          <a:ln w="38100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661165" y="5357826"/>
            <a:ext cx="1753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/>
              <a:t>Kết quả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3071802" y="4500570"/>
            <a:ext cx="1171584" cy="847732"/>
          </a:xfrm>
          <a:prstGeom prst="straightConnector1">
            <a:avLst/>
          </a:prstGeom>
          <a:ln w="38100">
            <a:prstDash val="sysDash"/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>
            <a:off x="4625579" y="4357694"/>
            <a:ext cx="1178727" cy="1000132"/>
          </a:xfrm>
          <a:prstGeom prst="straightConnector1">
            <a:avLst/>
          </a:prstGeom>
          <a:ln w="38100">
            <a:prstDash val="sysDash"/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437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7656902" cy="1320800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MÔ HÌNH (TT): </a:t>
            </a:r>
            <a:br>
              <a:rPr lang="en-US" sz="2800" b="1" dirty="0" smtClean="0"/>
            </a:br>
            <a:r>
              <a:rPr lang="en-US" sz="2800" b="1" dirty="0" smtClean="0">
                <a:solidFill>
                  <a:schemeClr val="tx1"/>
                </a:solidFill>
              </a:rPr>
              <a:t>PHƯƠNG THỨC 2: BƯU ĐIỆN LÀ CÁNH TAY NỐI DÀI CỦA MỘT CỬA </a:t>
            </a:r>
            <a:endParaRPr lang="en-US" sz="28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742" y="1789563"/>
            <a:ext cx="3691302" cy="2558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969" y="1699465"/>
            <a:ext cx="3638846" cy="25036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815197" y="4468484"/>
            <a:ext cx="25361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TỚI BƯU CỤC GẦN NHẤT ĐỂ NỘP HỒ SƠ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187310" y="4468483"/>
            <a:ext cx="25361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ĐĂNG KÝ DỊCH VỤ NHẬN HỒ SƠ TẠI NHÀ, ĐƯỢC HƯỚNG DẪN CỤ THỂ, ĐẦY ĐỦ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445861" y="5527677"/>
            <a:ext cx="6277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KẾT NỐI PHẦN MỀM QUẢN LÝ CỦA BƯU ĐIỆN VÀ PHẦN MỀM QUẢN LY MỘT CỬA ĐIỆN TỬ CỦA TỈNH</a:t>
            </a:r>
            <a:endParaRPr lang="en-US" sz="1600" b="1" dirty="0"/>
          </a:p>
        </p:txBody>
      </p:sp>
    </p:spTree>
    <p:extLst>
      <p:ext uri="{BB962C8B-B14F-4D97-AF65-F5344CB8AC3E}">
        <p14:creationId xmlns="" xmlns:p14="http://schemas.microsoft.com/office/powerpoint/2010/main" val="98510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2" y="609603"/>
            <a:ext cx="4835626" cy="745067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Dịch</a:t>
            </a:r>
            <a:r>
              <a:rPr lang="en-US" b="1" dirty="0" smtClean="0"/>
              <a:t> </a:t>
            </a:r>
            <a:r>
              <a:rPr lang="en-US" b="1" dirty="0" err="1" smtClean="0"/>
              <a:t>vụ</a:t>
            </a:r>
            <a:r>
              <a:rPr lang="en-US" b="1" dirty="0" smtClean="0"/>
              <a:t> </a:t>
            </a:r>
            <a:r>
              <a:rPr lang="en-US" b="1" dirty="0" err="1" smtClean="0"/>
              <a:t>nhận</a:t>
            </a:r>
            <a:r>
              <a:rPr lang="en-US" b="1" dirty="0" smtClean="0"/>
              <a:t> </a:t>
            </a:r>
            <a:r>
              <a:rPr lang="en-US" b="1" dirty="0" err="1" smtClean="0"/>
              <a:t>hồ</a:t>
            </a:r>
            <a:r>
              <a:rPr lang="en-US" b="1" dirty="0" smtClean="0"/>
              <a:t> </a:t>
            </a:r>
            <a:r>
              <a:rPr lang="en-US" b="1" dirty="0" err="1" smtClean="0"/>
              <a:t>sơ</a:t>
            </a:r>
            <a:r>
              <a:rPr lang="en-US" b="1" dirty="0" smtClean="0"/>
              <a:t> </a:t>
            </a:r>
            <a:r>
              <a:rPr lang="en-US" b="1" dirty="0" err="1" smtClean="0"/>
              <a:t>tại</a:t>
            </a:r>
            <a:r>
              <a:rPr lang="en-US" b="1" dirty="0" smtClean="0"/>
              <a:t> </a:t>
            </a:r>
            <a:r>
              <a:rPr lang="en-US" b="1" dirty="0" err="1" smtClean="0"/>
              <a:t>nhà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204" y="2506133"/>
            <a:ext cx="994867" cy="12131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472" y="2469226"/>
            <a:ext cx="756345" cy="1344613"/>
          </a:xfrm>
          <a:prstGeom prst="rect">
            <a:avLst/>
          </a:prstGeom>
          <a:noFill/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760521" y="5032863"/>
            <a:ext cx="584300" cy="1038755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V="1">
            <a:off x="2378458" y="3245112"/>
            <a:ext cx="715412" cy="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4142228" y="3245110"/>
            <a:ext cx="585751" cy="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718" y="2626059"/>
            <a:ext cx="583232" cy="1036856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946655" y="2000240"/>
            <a:ext cx="14224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/>
              <a:t>(1) Đăng </a:t>
            </a:r>
            <a:r>
              <a:rPr lang="en-US" sz="1400" b="1" dirty="0" err="1"/>
              <a:t>ký</a:t>
            </a:r>
            <a:r>
              <a:rPr lang="en-US" sz="1400" b="1" dirty="0"/>
              <a:t> </a:t>
            </a:r>
            <a:r>
              <a:rPr lang="en-US" sz="1400" b="1" dirty="0" err="1"/>
              <a:t>nhận</a:t>
            </a:r>
            <a:r>
              <a:rPr lang="en-US" sz="1400" b="1" dirty="0"/>
              <a:t> </a:t>
            </a:r>
            <a:r>
              <a:rPr lang="en-US" sz="1400" b="1" dirty="0" err="1"/>
              <a:t>hồ</a:t>
            </a:r>
            <a:r>
              <a:rPr lang="en-US" sz="1400" b="1" dirty="0"/>
              <a:t> </a:t>
            </a:r>
            <a:r>
              <a:rPr lang="en-US" sz="1400" b="1" dirty="0" err="1"/>
              <a:t>sơ</a:t>
            </a:r>
            <a:r>
              <a:rPr lang="en-US" sz="1400" b="1" dirty="0"/>
              <a:t> </a:t>
            </a:r>
            <a:r>
              <a:rPr lang="en-US" sz="1400" b="1" err="1"/>
              <a:t>tại</a:t>
            </a:r>
            <a:r>
              <a:rPr lang="en-US" sz="1400" b="1"/>
              <a:t> nhà qua tổng đài, website</a:t>
            </a:r>
            <a:endParaRPr lang="en-US" sz="14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768324" y="2143116"/>
            <a:ext cx="1422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/>
              <a:t>(2) Bưu </a:t>
            </a:r>
            <a:r>
              <a:rPr lang="en-US" sz="1400" b="1" dirty="0" err="1"/>
              <a:t>điện</a:t>
            </a:r>
            <a:r>
              <a:rPr lang="en-US" sz="1400" b="1" dirty="0"/>
              <a:t> </a:t>
            </a:r>
            <a:r>
              <a:rPr lang="en-US" sz="1400" b="1" dirty="0" err="1"/>
              <a:t>nhận</a:t>
            </a:r>
            <a:r>
              <a:rPr lang="en-US" sz="1400" b="1" dirty="0"/>
              <a:t> </a:t>
            </a:r>
            <a:r>
              <a:rPr lang="en-US" sz="1400" b="1" dirty="0" err="1"/>
              <a:t>thông</a:t>
            </a:r>
            <a:r>
              <a:rPr lang="en-US" sz="1400" b="1" dirty="0"/>
              <a:t> tin 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230565" y="5148287"/>
            <a:ext cx="14224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/>
              <a:t>(3) Nhân </a:t>
            </a:r>
            <a:r>
              <a:rPr lang="en-US" sz="1600" b="1" dirty="0" err="1"/>
              <a:t>viên</a:t>
            </a:r>
            <a:r>
              <a:rPr lang="en-US" sz="1600" b="1" dirty="0"/>
              <a:t> </a:t>
            </a:r>
            <a:r>
              <a:rPr lang="en-US" sz="1600" b="1" dirty="0" err="1"/>
              <a:t>Bưu</a:t>
            </a:r>
            <a:r>
              <a:rPr lang="en-US" sz="1600" b="1" dirty="0"/>
              <a:t> </a:t>
            </a:r>
            <a:r>
              <a:rPr lang="en-US" sz="1600" b="1" dirty="0" err="1"/>
              <a:t>điện</a:t>
            </a:r>
            <a:r>
              <a:rPr lang="en-US" sz="1600" b="1" dirty="0"/>
              <a:t> </a:t>
            </a:r>
            <a:r>
              <a:rPr lang="en-US" sz="1600" b="1" dirty="0" err="1"/>
              <a:t>tới</a:t>
            </a:r>
            <a:r>
              <a:rPr lang="en-US" sz="1600" b="1" dirty="0"/>
              <a:t> </a:t>
            </a:r>
            <a:r>
              <a:rPr lang="en-US" sz="1600" b="1" dirty="0" err="1"/>
              <a:t>nhà</a:t>
            </a:r>
            <a:r>
              <a:rPr lang="en-US" sz="1600" b="1" dirty="0"/>
              <a:t> </a:t>
            </a:r>
            <a:r>
              <a:rPr lang="en-US" sz="1600" b="1" dirty="0" err="1"/>
              <a:t>người</a:t>
            </a:r>
            <a:r>
              <a:rPr lang="en-US" sz="1600" b="1" dirty="0"/>
              <a:t> </a:t>
            </a:r>
            <a:r>
              <a:rPr lang="en-US" sz="1600" b="1" dirty="0" err="1"/>
              <a:t>dân</a:t>
            </a:r>
            <a:r>
              <a:rPr lang="en-US" sz="1600" b="1" dirty="0"/>
              <a:t> </a:t>
            </a:r>
            <a:r>
              <a:rPr lang="en-US" sz="1600" b="1" dirty="0" err="1"/>
              <a:t>nhận</a:t>
            </a:r>
            <a:r>
              <a:rPr lang="en-US" sz="1600" b="1" dirty="0"/>
              <a:t> </a:t>
            </a:r>
            <a:r>
              <a:rPr lang="en-US" sz="1600" b="1" dirty="0" err="1"/>
              <a:t>hồ</a:t>
            </a:r>
            <a:r>
              <a:rPr lang="en-US" sz="1600" b="1" dirty="0"/>
              <a:t> </a:t>
            </a:r>
            <a:r>
              <a:rPr lang="en-US" sz="1600" b="1" dirty="0" err="1"/>
              <a:t>sơ</a:t>
            </a:r>
            <a:r>
              <a:rPr lang="en-US" sz="1600" b="1" dirty="0"/>
              <a:t> 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9511" y="2235202"/>
            <a:ext cx="509810" cy="906329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29401" y="1881563"/>
            <a:ext cx="1278179" cy="2710651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6518019" y="4714886"/>
            <a:ext cx="1482981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TRUNG TÂM HÀNH CHÍNH CÔNG TỈNH</a:t>
            </a:r>
          </a:p>
        </p:txBody>
      </p:sp>
      <p:cxnSp>
        <p:nvCxnSpPr>
          <p:cNvPr id="39" name="Straight Arrow Connector 38"/>
          <p:cNvCxnSpPr/>
          <p:nvPr/>
        </p:nvCxnSpPr>
        <p:spPr>
          <a:xfrm flipV="1">
            <a:off x="5553571" y="3245110"/>
            <a:ext cx="958580" cy="805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3" name="Group 42"/>
          <p:cNvGrpSpPr/>
          <p:nvPr/>
        </p:nvGrpSpPr>
        <p:grpSpPr>
          <a:xfrm>
            <a:off x="1679778" y="3719250"/>
            <a:ext cx="3374022" cy="1213735"/>
            <a:chOff x="954271" y="3719247"/>
            <a:chExt cx="5998261" cy="1213735"/>
          </a:xfrm>
        </p:grpSpPr>
        <p:cxnSp>
          <p:nvCxnSpPr>
            <p:cNvPr id="22" name="Straight Connector 21"/>
            <p:cNvCxnSpPr/>
            <p:nvPr/>
          </p:nvCxnSpPr>
          <p:spPr>
            <a:xfrm>
              <a:off x="978099" y="4932982"/>
              <a:ext cx="5917629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V="1">
              <a:off x="954271" y="3719247"/>
              <a:ext cx="0" cy="119142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Straight Arrow Connector 39"/>
            <p:cNvCxnSpPr/>
            <p:nvPr/>
          </p:nvCxnSpPr>
          <p:spPr>
            <a:xfrm flipV="1">
              <a:off x="6952532" y="3719247"/>
              <a:ext cx="0" cy="119142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TextBox 41"/>
          <p:cNvSpPr txBox="1"/>
          <p:nvPr/>
        </p:nvSpPr>
        <p:spPr>
          <a:xfrm>
            <a:off x="5404080" y="3436189"/>
            <a:ext cx="11666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/>
              <a:t>(4) Bưu </a:t>
            </a:r>
            <a:r>
              <a:rPr lang="en-US" sz="1400" b="1" dirty="0" err="1"/>
              <a:t>điện</a:t>
            </a:r>
            <a:r>
              <a:rPr lang="en-US" sz="1400" b="1" dirty="0"/>
              <a:t> </a:t>
            </a:r>
            <a:r>
              <a:rPr lang="en-US" sz="1400" b="1" dirty="0" err="1"/>
              <a:t>nộp</a:t>
            </a:r>
            <a:r>
              <a:rPr lang="en-US" sz="1400" b="1" dirty="0"/>
              <a:t> </a:t>
            </a:r>
            <a:r>
              <a:rPr lang="en-US" sz="1400" b="1" dirty="0" err="1"/>
              <a:t>hồ</a:t>
            </a:r>
            <a:r>
              <a:rPr lang="en-US" sz="1400" b="1" dirty="0"/>
              <a:t> </a:t>
            </a:r>
            <a:r>
              <a:rPr lang="en-US" sz="1400" b="1" dirty="0" err="1"/>
              <a:t>sơ</a:t>
            </a:r>
            <a:r>
              <a:rPr lang="en-US" sz="1400" b="1" dirty="0"/>
              <a:t> </a:t>
            </a:r>
            <a:r>
              <a:rPr lang="en-US" sz="1400" b="1" dirty="0" err="1"/>
              <a:t>hộ</a:t>
            </a:r>
            <a:r>
              <a:rPr lang="en-US" sz="1400" b="1" dirty="0"/>
              <a:t> </a:t>
            </a:r>
            <a:r>
              <a:rPr lang="en-US" sz="1400" b="1" dirty="0" err="1"/>
              <a:t>người</a:t>
            </a:r>
            <a:r>
              <a:rPr lang="en-US" sz="1400" b="1" dirty="0"/>
              <a:t> </a:t>
            </a:r>
            <a:r>
              <a:rPr lang="en-US" sz="1400" b="1" dirty="0" err="1"/>
              <a:t>dân</a:t>
            </a:r>
            <a:endParaRPr lang="en-US" sz="1400" b="1" dirty="0"/>
          </a:p>
        </p:txBody>
      </p:sp>
    </p:spTree>
    <p:extLst>
      <p:ext uri="{BB962C8B-B14F-4D97-AF65-F5344CB8AC3E}">
        <p14:creationId xmlns="" xmlns:p14="http://schemas.microsoft.com/office/powerpoint/2010/main" val="523292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3201"/>
            <a:ext cx="6447501" cy="57573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+mn-lt"/>
              </a:rPr>
              <a:t>YÊU CẦU VỀ CNNT: KẾT NỐI, CHIA SẺ DỮ LIỆU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206340" y="2385123"/>
            <a:ext cx="1016000" cy="135466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432650" y="1358111"/>
            <a:ext cx="2820837" cy="121173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2000" b="1" dirty="0" err="1">
                <a:solidFill>
                  <a:schemeClr val="tx1"/>
                </a:solidFill>
              </a:rPr>
              <a:t>Kết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nối</a:t>
            </a:r>
            <a:r>
              <a:rPr lang="en-US" sz="2000" b="1" dirty="0">
                <a:solidFill>
                  <a:schemeClr val="tx1"/>
                </a:solidFill>
              </a:rPr>
              <a:t>, </a:t>
            </a:r>
            <a:r>
              <a:rPr lang="en-US" sz="2000" b="1" dirty="0" err="1">
                <a:solidFill>
                  <a:schemeClr val="tx1"/>
                </a:solidFill>
              </a:rPr>
              <a:t>Khai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thác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cơ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sở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dữ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liệu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>
                <a:solidFill>
                  <a:schemeClr val="tx1"/>
                </a:solidFill>
              </a:rPr>
              <a:t>từ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các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</a:rPr>
              <a:t>ngành</a:t>
            </a:r>
            <a:r>
              <a:rPr lang="en-US" sz="2000" b="1" dirty="0" smtClean="0">
                <a:solidFill>
                  <a:schemeClr val="tx1"/>
                </a:solidFill>
              </a:rPr>
              <a:t>, </a:t>
            </a:r>
            <a:r>
              <a:rPr lang="en-US" sz="2000" b="1" dirty="0" err="1" smtClean="0">
                <a:solidFill>
                  <a:schemeClr val="tx1"/>
                </a:solidFill>
              </a:rPr>
              <a:t>cấp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  <a:sym typeface="Wingdings"/>
              </a:rPr>
              <a:t> </a:t>
            </a:r>
            <a:r>
              <a:rPr lang="en-US" sz="2000" b="1" dirty="0" err="1" smtClean="0">
                <a:solidFill>
                  <a:schemeClr val="tx1"/>
                </a:solidFill>
                <a:sym typeface="Wingdings"/>
              </a:rPr>
              <a:t>luân</a:t>
            </a:r>
            <a:r>
              <a:rPr lang="en-US" sz="20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sym typeface="Wingdings"/>
              </a:rPr>
              <a:t>chuyển</a:t>
            </a:r>
            <a:r>
              <a:rPr lang="en-US" sz="20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sym typeface="Wingdings"/>
              </a:rPr>
              <a:t>thông</a:t>
            </a:r>
            <a:r>
              <a:rPr lang="en-US" sz="2000" b="1" dirty="0" smtClean="0">
                <a:solidFill>
                  <a:schemeClr val="tx1"/>
                </a:solidFill>
                <a:sym typeface="Wingdings"/>
              </a:rPr>
              <a:t> tin </a:t>
            </a:r>
            <a:r>
              <a:rPr lang="en-US" sz="2000" b="1" dirty="0" err="1" smtClean="0">
                <a:solidFill>
                  <a:schemeClr val="tx1"/>
                </a:solidFill>
                <a:sym typeface="Wingdings"/>
              </a:rPr>
              <a:t>nhânh</a:t>
            </a:r>
            <a:r>
              <a:rPr lang="en-US" sz="20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sym typeface="Wingdings"/>
              </a:rPr>
              <a:t>chóng</a:t>
            </a:r>
            <a:r>
              <a:rPr lang="en-US" sz="2000" b="1" dirty="0" smtClean="0">
                <a:solidFill>
                  <a:schemeClr val="tx1"/>
                </a:solidFill>
                <a:sym typeface="Wingdings"/>
              </a:rPr>
              <a:t>, </a:t>
            </a:r>
            <a:r>
              <a:rPr lang="en-US" sz="2000" b="1" dirty="0" err="1" smtClean="0">
                <a:solidFill>
                  <a:schemeClr val="tx1"/>
                </a:solidFill>
                <a:sym typeface="Wingdings"/>
              </a:rPr>
              <a:t>không</a:t>
            </a:r>
            <a:r>
              <a:rPr lang="en-US" sz="20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sym typeface="Wingdings"/>
              </a:rPr>
              <a:t>phụ</a:t>
            </a:r>
            <a:r>
              <a:rPr lang="en-US" sz="20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sym typeface="Wingdings"/>
              </a:rPr>
              <a:t>thuộc</a:t>
            </a:r>
            <a:r>
              <a:rPr lang="en-US" sz="20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sym typeface="Wingdings"/>
              </a:rPr>
              <a:t>điều</a:t>
            </a:r>
            <a:r>
              <a:rPr lang="en-US" sz="20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sym typeface="Wingdings"/>
              </a:rPr>
              <a:t>kiện</a:t>
            </a:r>
            <a:r>
              <a:rPr lang="en-US" sz="20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sym typeface="Wingdings"/>
              </a:rPr>
              <a:t>địa</a:t>
            </a:r>
            <a:r>
              <a:rPr lang="en-US" sz="2000" b="1" dirty="0" smtClean="0">
                <a:solidFill>
                  <a:schemeClr val="tx1"/>
                </a:solidFill>
                <a:sym typeface="Wingdings"/>
              </a:rPr>
              <a:t> </a:t>
            </a:r>
            <a:r>
              <a:rPr lang="en-US" sz="2000" b="1" dirty="0" err="1" smtClean="0">
                <a:solidFill>
                  <a:schemeClr val="tx1"/>
                </a:solidFill>
                <a:sym typeface="Wingdings"/>
              </a:rPr>
              <a:t>lý</a:t>
            </a:r>
            <a:r>
              <a:rPr lang="en-US" sz="2000" b="1" dirty="0" smtClean="0">
                <a:solidFill>
                  <a:schemeClr val="tx1"/>
                </a:solidFill>
                <a:sym typeface="Wingdings"/>
              </a:rPr>
              <a:t> 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21514" y="3608125"/>
            <a:ext cx="1546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Cơ</a:t>
            </a:r>
            <a:r>
              <a:rPr lang="en-US" b="1" dirty="0"/>
              <a:t> </a:t>
            </a:r>
            <a:r>
              <a:rPr lang="en-US" b="1" dirty="0" err="1"/>
              <a:t>sở</a:t>
            </a:r>
            <a:r>
              <a:rPr lang="en-US" b="1" dirty="0"/>
              <a:t> </a:t>
            </a:r>
            <a:r>
              <a:rPr lang="en-US" b="1" dirty="0" err="1"/>
              <a:t>dữ</a:t>
            </a:r>
            <a:r>
              <a:rPr lang="en-US" b="1" dirty="0"/>
              <a:t> </a:t>
            </a:r>
            <a:r>
              <a:rPr lang="en-US" b="1" dirty="0" err="1"/>
              <a:t>liệu</a:t>
            </a:r>
            <a:r>
              <a:rPr lang="en-US" b="1" dirty="0"/>
              <a:t> </a:t>
            </a:r>
            <a:r>
              <a:rPr lang="en-US" b="1" dirty="0" err="1"/>
              <a:t>các</a:t>
            </a:r>
            <a:r>
              <a:rPr lang="en-US" b="1" dirty="0"/>
              <a:t> </a:t>
            </a:r>
            <a:r>
              <a:rPr lang="en-US" b="1" dirty="0" err="1"/>
              <a:t>ngành</a:t>
            </a:r>
            <a:r>
              <a:rPr lang="en-US" b="1" dirty="0"/>
              <a:t>, </a:t>
            </a:r>
            <a:r>
              <a:rPr lang="en-US" b="1" dirty="0" err="1"/>
              <a:t>các</a:t>
            </a:r>
            <a:r>
              <a:rPr lang="en-US" b="1" dirty="0"/>
              <a:t> </a:t>
            </a:r>
            <a:r>
              <a:rPr lang="en-US" b="1" dirty="0" err="1"/>
              <a:t>cấp</a:t>
            </a:r>
            <a:r>
              <a:rPr lang="en-US" b="1" dirty="0"/>
              <a:t> 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1515" y="2303441"/>
            <a:ext cx="1392856" cy="1392856"/>
          </a:xfrm>
          <a:prstGeom prst="rect">
            <a:avLst/>
          </a:prstGeom>
        </p:spPr>
      </p:pic>
      <p:cxnSp>
        <p:nvCxnSpPr>
          <p:cNvPr id="21" name="Straight Connector 20"/>
          <p:cNvCxnSpPr/>
          <p:nvPr/>
        </p:nvCxnSpPr>
        <p:spPr>
          <a:xfrm>
            <a:off x="1890727" y="4673926"/>
            <a:ext cx="4115414" cy="0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1878343" y="3596112"/>
            <a:ext cx="0" cy="107781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006141" y="4135020"/>
            <a:ext cx="0" cy="571871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89518" y="2768639"/>
            <a:ext cx="558917" cy="6277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410192" y="3719124"/>
            <a:ext cx="666750" cy="889000"/>
          </a:xfrm>
          <a:prstGeom prst="rect">
            <a:avLst/>
          </a:prstGeom>
        </p:spPr>
      </p:pic>
      <p:cxnSp>
        <p:nvCxnSpPr>
          <p:cNvPr id="16" name="Straight Arrow Connector 15"/>
          <p:cNvCxnSpPr/>
          <p:nvPr/>
        </p:nvCxnSpPr>
        <p:spPr>
          <a:xfrm flipH="1">
            <a:off x="2622338" y="3263396"/>
            <a:ext cx="2424287" cy="0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2622338" y="2984475"/>
            <a:ext cx="2424287" cy="0"/>
          </a:xfrm>
          <a:prstGeom prst="straightConnector1">
            <a:avLst/>
          </a:prstGeom>
          <a:ln w="57150">
            <a:prstDash val="sysDash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5511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6142" y="166968"/>
            <a:ext cx="7573758" cy="1136902"/>
          </a:xfrm>
        </p:spPr>
        <p:txBody>
          <a:bodyPr>
            <a:normAutofit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ĐANG TRIỂN KHAI: CHIA SẺ THÔNG TIN ĐẤT ĐAI </a:t>
            </a:r>
            <a:r>
              <a:rPr lang="mr-IN" sz="2800" b="1" dirty="0">
                <a:solidFill>
                  <a:schemeClr val="tx1"/>
                </a:solidFill>
              </a:rPr>
              <a:t>–</a:t>
            </a:r>
            <a:r>
              <a:rPr lang="en-US" sz="2800" b="1" dirty="0">
                <a:solidFill>
                  <a:schemeClr val="tx1"/>
                </a:solidFill>
              </a:rPr>
              <a:t> THUẾ, THÔNG BÁO THUẾ ĐIỆN TỬ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7450" y="1774337"/>
            <a:ext cx="1134614" cy="1512818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1472064" y="2837388"/>
            <a:ext cx="965200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641729" y="2837388"/>
            <a:ext cx="965200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014757" y="4503954"/>
            <a:ext cx="4560543" cy="16668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575300" y="3426140"/>
            <a:ext cx="6867" cy="107781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502939" y="2106007"/>
            <a:ext cx="859756" cy="1146341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2034636" y="3270948"/>
            <a:ext cx="1896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CỤCTHUẾ </a:t>
            </a:r>
            <a:endParaRPr lang="en-US" b="1" dirty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1002372" y="3426140"/>
            <a:ext cx="0" cy="107781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5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81327" y="5535478"/>
            <a:ext cx="991892" cy="1322522"/>
          </a:xfrm>
          <a:prstGeom prst="rect">
            <a:avLst/>
          </a:prstGeom>
        </p:spPr>
      </p:pic>
      <p:cxnSp>
        <p:nvCxnSpPr>
          <p:cNvPr id="53" name="Straight Arrow Connector 52"/>
          <p:cNvCxnSpPr/>
          <p:nvPr/>
        </p:nvCxnSpPr>
        <p:spPr>
          <a:xfrm flipH="1">
            <a:off x="2671821" y="4580792"/>
            <a:ext cx="20654" cy="96838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3090226" y="6229745"/>
            <a:ext cx="965200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4856143" y="6229745"/>
            <a:ext cx="965200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46152" y="5716808"/>
            <a:ext cx="666750" cy="88900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14301" y="3289244"/>
            <a:ext cx="15989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CƠ QUAN QUẢN LÝ ĐẤT ĐAI </a:t>
            </a:r>
            <a:endParaRPr lang="en-US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5014898" y="3132449"/>
            <a:ext cx="1896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CƠ QUAN QUẢN LÝ ĐẤT ĐAI </a:t>
            </a:r>
            <a:endParaRPr lang="en-US" b="1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739" y="1959502"/>
            <a:ext cx="566858" cy="735180"/>
          </a:xfrm>
        </p:spPr>
      </p:pic>
      <p:pic>
        <p:nvPicPr>
          <p:cNvPr id="25" name="Content Placeholder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1997" y="1973313"/>
            <a:ext cx="618413" cy="75090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872836" y="1303871"/>
            <a:ext cx="1896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Chuyển</a:t>
            </a:r>
            <a:r>
              <a:rPr lang="en-US" b="1" dirty="0" smtClean="0"/>
              <a:t> </a:t>
            </a:r>
            <a:r>
              <a:rPr lang="en-US" b="1" dirty="0" err="1" smtClean="0"/>
              <a:t>thông</a:t>
            </a:r>
            <a:r>
              <a:rPr lang="en-US" b="1" dirty="0" smtClean="0"/>
              <a:t> tin </a:t>
            </a:r>
            <a:r>
              <a:rPr lang="en-US" b="1" dirty="0" err="1" smtClean="0"/>
              <a:t>tính</a:t>
            </a:r>
            <a:r>
              <a:rPr lang="en-US" b="1" dirty="0" smtClean="0"/>
              <a:t> </a:t>
            </a:r>
            <a:r>
              <a:rPr lang="en-US" b="1" dirty="0" err="1" smtClean="0"/>
              <a:t>thuế</a:t>
            </a:r>
            <a:r>
              <a:rPr lang="en-US" b="1" dirty="0" smtClean="0"/>
              <a:t> </a:t>
            </a:r>
            <a:r>
              <a:rPr lang="en-US" b="1" dirty="0" err="1" smtClean="0"/>
              <a:t>điện</a:t>
            </a:r>
            <a:r>
              <a:rPr lang="en-US" b="1" dirty="0" smtClean="0"/>
              <a:t> </a:t>
            </a:r>
            <a:r>
              <a:rPr lang="en-US" b="1" dirty="0" err="1" smtClean="0"/>
              <a:t>tử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3090226" y="1336496"/>
            <a:ext cx="23832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Chuyển</a:t>
            </a:r>
            <a:r>
              <a:rPr lang="en-US" b="1" dirty="0" smtClean="0"/>
              <a:t> </a:t>
            </a:r>
            <a:r>
              <a:rPr lang="en-US" b="1" dirty="0" err="1" smtClean="0"/>
              <a:t>thông</a:t>
            </a:r>
            <a:r>
              <a:rPr lang="en-US" b="1" dirty="0" smtClean="0"/>
              <a:t> </a:t>
            </a:r>
            <a:r>
              <a:rPr lang="en-US" b="1" dirty="0" err="1" smtClean="0"/>
              <a:t>báo</a:t>
            </a:r>
            <a:r>
              <a:rPr lang="en-US" b="1" dirty="0" smtClean="0"/>
              <a:t> </a:t>
            </a:r>
            <a:r>
              <a:rPr lang="en-US" b="1" dirty="0" err="1" smtClean="0"/>
              <a:t>thuế</a:t>
            </a:r>
            <a:r>
              <a:rPr lang="en-US" b="1" dirty="0" smtClean="0"/>
              <a:t> </a:t>
            </a:r>
            <a:r>
              <a:rPr lang="en-US" b="1" dirty="0" err="1" smtClean="0"/>
              <a:t>điện</a:t>
            </a:r>
            <a:r>
              <a:rPr lang="en-US" b="1" dirty="0" smtClean="0"/>
              <a:t> </a:t>
            </a:r>
            <a:r>
              <a:rPr lang="en-US" b="1" dirty="0" err="1" smtClean="0"/>
              <a:t>tử</a:t>
            </a:r>
            <a:r>
              <a:rPr lang="en-US" b="1" dirty="0" smtClean="0"/>
              <a:t>, </a:t>
            </a:r>
            <a:r>
              <a:rPr lang="en-US" b="1" dirty="0" err="1" smtClean="0"/>
              <a:t>xác</a:t>
            </a:r>
            <a:r>
              <a:rPr lang="en-US" b="1" dirty="0" smtClean="0"/>
              <a:t> </a:t>
            </a:r>
            <a:r>
              <a:rPr lang="en-US" b="1" dirty="0" err="1" smtClean="0"/>
              <a:t>thực</a:t>
            </a:r>
            <a:r>
              <a:rPr lang="en-US" b="1" dirty="0" smtClean="0"/>
              <a:t> </a:t>
            </a:r>
            <a:r>
              <a:rPr lang="en-US" b="1" dirty="0" err="1" smtClean="0"/>
              <a:t>bằng</a:t>
            </a:r>
            <a:r>
              <a:rPr lang="en-US" b="1" dirty="0" smtClean="0"/>
              <a:t> </a:t>
            </a:r>
            <a:r>
              <a:rPr lang="en-US" b="1" dirty="0" err="1" smtClean="0"/>
              <a:t>chữ</a:t>
            </a:r>
            <a:r>
              <a:rPr lang="en-US" b="1" dirty="0" smtClean="0"/>
              <a:t> </a:t>
            </a:r>
            <a:r>
              <a:rPr lang="en-US" b="1" dirty="0" err="1" smtClean="0"/>
              <a:t>ký</a:t>
            </a:r>
            <a:r>
              <a:rPr lang="en-US" b="1" dirty="0" smtClean="0"/>
              <a:t> </a:t>
            </a:r>
            <a:r>
              <a:rPr lang="en-US" b="1" dirty="0" err="1" smtClean="0"/>
              <a:t>số</a:t>
            </a:r>
            <a:endParaRPr lang="en-US" b="1" dirty="0"/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395924" y="1659147"/>
            <a:ext cx="1134614" cy="1512818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2682148" y="4741817"/>
            <a:ext cx="2383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Phát</a:t>
            </a:r>
            <a:r>
              <a:rPr lang="en-US" b="1" dirty="0" smtClean="0"/>
              <a:t> </a:t>
            </a:r>
            <a:r>
              <a:rPr lang="en-US" b="1" dirty="0" err="1" smtClean="0"/>
              <a:t>thông</a:t>
            </a:r>
            <a:r>
              <a:rPr lang="en-US" b="1" dirty="0" smtClean="0"/>
              <a:t> </a:t>
            </a:r>
            <a:r>
              <a:rPr lang="en-US" b="1" dirty="0" err="1" smtClean="0"/>
              <a:t>báo</a:t>
            </a:r>
            <a:r>
              <a:rPr lang="en-US" b="1" dirty="0" smtClean="0"/>
              <a:t> </a:t>
            </a:r>
            <a:r>
              <a:rPr lang="en-US" b="1" dirty="0" err="1" smtClean="0"/>
              <a:t>thuế</a:t>
            </a:r>
            <a:r>
              <a:rPr lang="en-US" b="1" dirty="0" smtClean="0"/>
              <a:t> </a:t>
            </a:r>
            <a:r>
              <a:rPr lang="en-US" b="1" dirty="0" err="1" smtClean="0"/>
              <a:t>cho</a:t>
            </a:r>
            <a:r>
              <a:rPr lang="en-US" b="1" dirty="0" smtClean="0"/>
              <a:t> </a:t>
            </a:r>
            <a:r>
              <a:rPr lang="en-US" b="1" dirty="0" err="1" smtClean="0"/>
              <a:t>ngừoi</a:t>
            </a:r>
            <a:r>
              <a:rPr lang="en-US" b="1" dirty="0" smtClean="0"/>
              <a:t> </a:t>
            </a:r>
            <a:r>
              <a:rPr lang="en-US" b="1" dirty="0" err="1" smtClean="0"/>
              <a:t>dân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179498" y="5716809"/>
            <a:ext cx="5693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$</a:t>
            </a:r>
            <a:endParaRPr lang="en-US" sz="44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4856143" y="5117790"/>
            <a:ext cx="23832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Người</a:t>
            </a:r>
            <a:r>
              <a:rPr lang="en-US" b="1" dirty="0" smtClean="0"/>
              <a:t> </a:t>
            </a:r>
            <a:r>
              <a:rPr lang="en-US" b="1" dirty="0" err="1" smtClean="0"/>
              <a:t>dân</a:t>
            </a:r>
            <a:r>
              <a:rPr lang="en-US" b="1" dirty="0" smtClean="0"/>
              <a:t> </a:t>
            </a:r>
            <a:r>
              <a:rPr lang="en-US" b="1" dirty="0" err="1" smtClean="0"/>
              <a:t>đóng</a:t>
            </a:r>
            <a:r>
              <a:rPr lang="en-US" b="1" dirty="0" smtClean="0"/>
              <a:t> </a:t>
            </a:r>
            <a:r>
              <a:rPr lang="en-US" b="1" dirty="0" err="1" smtClean="0"/>
              <a:t>thuế</a:t>
            </a:r>
            <a:r>
              <a:rPr lang="en-US" b="1" dirty="0" smtClean="0"/>
              <a:t> </a:t>
            </a:r>
            <a:r>
              <a:rPr lang="en-US" b="1" dirty="0" err="1" smtClean="0"/>
              <a:t>và</a:t>
            </a:r>
            <a:r>
              <a:rPr lang="en-US" b="1" dirty="0" smtClean="0"/>
              <a:t> </a:t>
            </a:r>
            <a:r>
              <a:rPr lang="en-US" b="1" dirty="0" err="1" smtClean="0"/>
              <a:t>nhận</a:t>
            </a:r>
            <a:r>
              <a:rPr lang="en-US" b="1" dirty="0" smtClean="0"/>
              <a:t> </a:t>
            </a:r>
            <a:r>
              <a:rPr lang="en-US" b="1" dirty="0" err="1" smtClean="0"/>
              <a:t>kết</a:t>
            </a:r>
            <a:r>
              <a:rPr lang="en-US" b="1" dirty="0" smtClean="0"/>
              <a:t> </a:t>
            </a:r>
            <a:r>
              <a:rPr lang="en-US" b="1" dirty="0" err="1" smtClean="0"/>
              <a:t>quả</a:t>
            </a:r>
            <a:r>
              <a:rPr lang="en-US" b="1" dirty="0" smtClean="0"/>
              <a:t> 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082411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999" y="0"/>
            <a:ext cx="8011375" cy="13208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MÔ HÌNH TƯƠNG LAI: KẾT NỐI VÀ KHAI THÁC DỮ LIỆU TẬP TRUNG </a:t>
            </a:r>
            <a:endParaRPr lang="en-US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5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91247231"/>
              </p:ext>
            </p:extLst>
          </p:nvPr>
        </p:nvGraphicFramePr>
        <p:xfrm>
          <a:off x="144888" y="502277"/>
          <a:ext cx="6577885" cy="6317194"/>
        </p:xfrm>
        <a:graphic>
          <a:graphicData uri="http://schemas.openxmlformats.org/presentationml/2006/ole">
            <p:oleObj spid="_x0000_s1026" name="Document" r:id="rId3" imgW="7305120" imgH="5677560" progId="Word.Document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845060" y="1621767"/>
            <a:ext cx="218679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ỨNG DỤNG CÔNG NGHỆ BLOCKCHAIN VÀO KẾT NỐI VÀ KHAI THÁC CƠ SỞ DỮ LIỆU QUẢN LÝ ĐẤT ĐAI </a:t>
            </a:r>
            <a:r>
              <a:rPr lang="mr-IN" b="1" dirty="0" smtClean="0"/>
              <a:t>–</a:t>
            </a:r>
            <a:r>
              <a:rPr lang="en-US" b="1" dirty="0" smtClean="0"/>
              <a:t> CÔNG CHỨNG, THI HÀNH ÁN: HỢP ĐỒNG THÔNG MINH (SMART CONTRACT)</a:t>
            </a:r>
          </a:p>
          <a:p>
            <a:pPr marL="285750" indent="-285750">
              <a:buFont typeface="Arial" charset="0"/>
              <a:buChar char="•"/>
            </a:pPr>
            <a:r>
              <a:rPr lang="en-US" b="1" dirty="0" err="1" smtClean="0"/>
              <a:t>Thông</a:t>
            </a:r>
            <a:r>
              <a:rPr lang="en-US" b="1" dirty="0" smtClean="0"/>
              <a:t> tin </a:t>
            </a:r>
            <a:r>
              <a:rPr lang="en-US" b="1" dirty="0" err="1" smtClean="0"/>
              <a:t>giao</a:t>
            </a:r>
            <a:r>
              <a:rPr lang="en-US" b="1" dirty="0" smtClean="0"/>
              <a:t> </a:t>
            </a:r>
            <a:r>
              <a:rPr lang="en-US" b="1" dirty="0" err="1" smtClean="0"/>
              <a:t>dịch</a:t>
            </a:r>
            <a:r>
              <a:rPr lang="en-US" b="1" dirty="0" smtClean="0"/>
              <a:t> </a:t>
            </a:r>
            <a:r>
              <a:rPr lang="en-US" b="1" dirty="0" err="1" smtClean="0"/>
              <a:t>đồng</a:t>
            </a:r>
            <a:r>
              <a:rPr lang="en-US" b="1" dirty="0" smtClean="0"/>
              <a:t> </a:t>
            </a:r>
            <a:r>
              <a:rPr lang="en-US" b="1" dirty="0" err="1" smtClean="0"/>
              <a:t>bộ</a:t>
            </a:r>
            <a:r>
              <a:rPr lang="en-US" b="1" dirty="0" smtClean="0"/>
              <a:t>, </a:t>
            </a:r>
            <a:r>
              <a:rPr lang="en-US" b="1" dirty="0" err="1" smtClean="0"/>
              <a:t>thống</a:t>
            </a:r>
            <a:r>
              <a:rPr lang="en-US" b="1" dirty="0" smtClean="0"/>
              <a:t> </a:t>
            </a:r>
            <a:r>
              <a:rPr lang="en-US" b="1" dirty="0" err="1" smtClean="0"/>
              <a:t>nhất</a:t>
            </a:r>
            <a:r>
              <a:rPr lang="en-US" b="1" dirty="0" smtClean="0"/>
              <a:t> </a:t>
            </a:r>
            <a:r>
              <a:rPr lang="en-US" b="1" dirty="0" err="1" smtClean="0"/>
              <a:t>giữa</a:t>
            </a:r>
            <a:r>
              <a:rPr lang="en-US" b="1" dirty="0" smtClean="0"/>
              <a:t> </a:t>
            </a:r>
            <a:r>
              <a:rPr lang="en-US" b="1" dirty="0" err="1" smtClean="0"/>
              <a:t>người</a:t>
            </a:r>
            <a:r>
              <a:rPr lang="en-US" b="1" dirty="0" smtClean="0"/>
              <a:t> </a:t>
            </a:r>
            <a:r>
              <a:rPr lang="en-US" b="1" dirty="0" err="1" smtClean="0"/>
              <a:t>dân</a:t>
            </a:r>
            <a:r>
              <a:rPr lang="en-US" b="1" dirty="0"/>
              <a:t> </a:t>
            </a:r>
            <a:r>
              <a:rPr lang="en-US" b="1" dirty="0" err="1" smtClean="0"/>
              <a:t>và</a:t>
            </a:r>
            <a:r>
              <a:rPr lang="en-US" b="1" dirty="0" smtClean="0"/>
              <a:t> CÁC </a:t>
            </a:r>
            <a:r>
              <a:rPr lang="en-US" b="1" dirty="0" err="1" smtClean="0"/>
              <a:t>cơ</a:t>
            </a:r>
            <a:r>
              <a:rPr lang="en-US" b="1" dirty="0" smtClean="0"/>
              <a:t> </a:t>
            </a:r>
            <a:r>
              <a:rPr lang="en-US" b="1" dirty="0" err="1" smtClean="0"/>
              <a:t>quan</a:t>
            </a:r>
            <a:r>
              <a:rPr lang="en-US" b="1" dirty="0" smtClean="0"/>
              <a:t> </a:t>
            </a:r>
            <a:r>
              <a:rPr lang="en-US" b="1" dirty="0" err="1" smtClean="0"/>
              <a:t>quản</a:t>
            </a:r>
            <a:r>
              <a:rPr lang="en-US" b="1" dirty="0" smtClean="0"/>
              <a:t> </a:t>
            </a:r>
            <a:r>
              <a:rPr lang="en-US" b="1" dirty="0" err="1" smtClean="0"/>
              <a:t>lý</a:t>
            </a:r>
            <a:r>
              <a:rPr lang="en-US" b="1" dirty="0" smtClean="0"/>
              <a:t> </a:t>
            </a:r>
            <a:r>
              <a:rPr lang="en-US" b="1" dirty="0" err="1" smtClean="0"/>
              <a:t>liên</a:t>
            </a:r>
            <a:r>
              <a:rPr lang="en-US" b="1" dirty="0" smtClean="0"/>
              <a:t> </a:t>
            </a:r>
            <a:r>
              <a:rPr lang="en-US" b="1" dirty="0" err="1" smtClean="0"/>
              <a:t>quan</a:t>
            </a:r>
            <a:r>
              <a:rPr lang="en-US" b="1" dirty="0" smtClean="0"/>
              <a:t>;</a:t>
            </a:r>
          </a:p>
          <a:p>
            <a:pPr marL="285750" indent="-285750">
              <a:buFont typeface="Arial" charset="0"/>
              <a:buChar char="•"/>
            </a:pPr>
            <a:r>
              <a:rPr lang="en-US" b="1" dirty="0" err="1" smtClean="0"/>
              <a:t>Giảm</a:t>
            </a:r>
            <a:r>
              <a:rPr lang="en-US" b="1" dirty="0" smtClean="0"/>
              <a:t> </a:t>
            </a:r>
            <a:r>
              <a:rPr lang="en-US" b="1" dirty="0" err="1" smtClean="0"/>
              <a:t>thiểu</a:t>
            </a:r>
            <a:r>
              <a:rPr lang="en-US" b="1" dirty="0" smtClean="0"/>
              <a:t> </a:t>
            </a:r>
            <a:r>
              <a:rPr lang="en-US" b="1" dirty="0" err="1" smtClean="0"/>
              <a:t>rủi</a:t>
            </a:r>
            <a:r>
              <a:rPr lang="en-US" b="1" dirty="0" smtClean="0"/>
              <a:t> </a:t>
            </a:r>
            <a:r>
              <a:rPr lang="en-US" b="1" dirty="0" err="1" smtClean="0"/>
              <a:t>ro</a:t>
            </a:r>
            <a:r>
              <a:rPr lang="en-US" b="1" dirty="0" smtClean="0"/>
              <a:t> </a:t>
            </a:r>
            <a:r>
              <a:rPr lang="en-US" b="1" dirty="0" err="1" smtClean="0"/>
              <a:t>tranh</a:t>
            </a:r>
            <a:r>
              <a:rPr lang="en-US" b="1" dirty="0" smtClean="0"/>
              <a:t> </a:t>
            </a:r>
            <a:r>
              <a:rPr lang="en-US" b="1" dirty="0" err="1" smtClean="0"/>
              <a:t>chấp</a:t>
            </a:r>
            <a:r>
              <a:rPr lang="en-US" b="1" dirty="0" smtClean="0"/>
              <a:t>, </a:t>
            </a:r>
            <a:r>
              <a:rPr lang="en-US" b="1" dirty="0" err="1" smtClean="0"/>
              <a:t>sai</a:t>
            </a:r>
            <a:r>
              <a:rPr lang="en-US" b="1" dirty="0" smtClean="0"/>
              <a:t> </a:t>
            </a:r>
            <a:r>
              <a:rPr lang="en-US" b="1" dirty="0" err="1" smtClean="0"/>
              <a:t>lệch</a:t>
            </a:r>
            <a:r>
              <a:rPr lang="en-US" b="1" dirty="0" smtClean="0"/>
              <a:t> </a:t>
            </a:r>
            <a:r>
              <a:rPr lang="en-US" b="1" dirty="0" err="1" smtClean="0"/>
              <a:t>thông</a:t>
            </a:r>
            <a:r>
              <a:rPr lang="en-US" b="1" dirty="0" smtClean="0"/>
              <a:t> tin do </a:t>
            </a:r>
            <a:r>
              <a:rPr lang="en-US" b="1" dirty="0" err="1" smtClean="0"/>
              <a:t>cập</a:t>
            </a:r>
            <a:r>
              <a:rPr lang="en-US" b="1" dirty="0" smtClean="0"/>
              <a:t> </a:t>
            </a:r>
            <a:r>
              <a:rPr lang="en-US" b="1" dirty="0" err="1" smtClean="0"/>
              <a:t>nhật</a:t>
            </a:r>
            <a:r>
              <a:rPr lang="en-US" b="1" dirty="0" smtClean="0"/>
              <a:t> </a:t>
            </a:r>
            <a:r>
              <a:rPr lang="en-US" b="1" dirty="0" err="1" smtClean="0"/>
              <a:t>không</a:t>
            </a:r>
            <a:r>
              <a:rPr lang="en-US" b="1" dirty="0" smtClean="0"/>
              <a:t> </a:t>
            </a:r>
            <a:r>
              <a:rPr lang="en-US" b="1" dirty="0" err="1" smtClean="0"/>
              <a:t>kịp</a:t>
            </a:r>
            <a:r>
              <a:rPr lang="en-US" b="1" dirty="0" smtClean="0"/>
              <a:t> </a:t>
            </a:r>
            <a:r>
              <a:rPr lang="en-US" b="1" dirty="0" err="1" smtClean="0"/>
              <a:t>thời</a:t>
            </a:r>
            <a:r>
              <a:rPr lang="en-US" b="1" dirty="0" smtClean="0"/>
              <a:t>. 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207156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609600"/>
            <a:ext cx="7993331" cy="1320800"/>
          </a:xfrm>
        </p:spPr>
        <p:txBody>
          <a:bodyPr/>
          <a:lstStyle/>
          <a:p>
            <a:r>
              <a:rPr lang="en-US" b="1" dirty="0" smtClean="0">
                <a:latin typeface="+mn-lt"/>
              </a:rPr>
              <a:t>SỐ HOÁ HỒ SƠ THỦ TỤC </a:t>
            </a:r>
            <a:r>
              <a:rPr lang="en-US" b="1" smtClean="0">
                <a:latin typeface="+mn-lt"/>
              </a:rPr>
              <a:t>HÀNH CHÍNH  </a:t>
            </a:r>
            <a:endParaRPr lang="en-US" b="1" dirty="0">
              <a:latin typeface="+mn-lt"/>
            </a:endParaRPr>
          </a:p>
        </p:txBody>
      </p:sp>
      <p:pic>
        <p:nvPicPr>
          <p:cNvPr id="7" name="Content Placeholder 6" descr="so hoa tai lieu fsi_2016071310025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8000" y="1465920"/>
            <a:ext cx="3969080" cy="1951007"/>
          </a:xfrm>
        </p:spPr>
      </p:pic>
      <p:pic>
        <p:nvPicPr>
          <p:cNvPr id="84996" name="Picture 4" descr="C:\Users\Nguyen Kim Hiep\Desktop\baigiangCCHC\Anh bia So hoa 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15510" y="3571472"/>
            <a:ext cx="5715000" cy="2857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7410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70457"/>
            <a:ext cx="6447501" cy="678287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+mn-lt"/>
              </a:rPr>
              <a:t>ỨNG DỤNG CỦA SỐ HOÁ TÀI LIỆU/ HỒ SƠ </a:t>
            </a:r>
            <a:endParaRPr lang="en-US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1" y="1300767"/>
            <a:ext cx="6447501" cy="5092619"/>
          </a:xfrm>
        </p:spPr>
        <p:txBody>
          <a:bodyPr>
            <a:normAutofit/>
          </a:bodyPr>
          <a:lstStyle/>
          <a:p>
            <a:r>
              <a:rPr lang="en-US" sz="3200" smtClean="0"/>
              <a:t>Cấp kết quả giải quyết thủ tục hành chính qua mã </a:t>
            </a:r>
          </a:p>
          <a:p>
            <a:r>
              <a:rPr lang="en-US" sz="3200" smtClean="0"/>
              <a:t>Kết nối phần mềm quản lý văn bản và lưu trữ (xây dựng kệ lưu trữ điện tử) </a:t>
            </a:r>
            <a:endParaRPr lang="en-US" sz="3200"/>
          </a:p>
        </p:txBody>
      </p:sp>
    </p:spTree>
    <p:extLst>
      <p:ext uri="{BB962C8B-B14F-4D97-AF65-F5344CB8AC3E}">
        <p14:creationId xmlns="" xmlns:p14="http://schemas.microsoft.com/office/powerpoint/2010/main" val="6749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CÙNG LẮNG NGHE PHẢN HỒI</a:t>
            </a:r>
          </a:p>
        </p:txBody>
      </p:sp>
      <p:pic>
        <p:nvPicPr>
          <p:cNvPr id="4" name="Phóng sự HCC Đồng Nai VTV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08001" y="1456408"/>
            <a:ext cx="6826759" cy="51200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  <a:latin typeface="+mn-lt"/>
              </a:rPr>
              <a:t>BÓC TÁCH &amp; CHIA SẺ DỮ LIỆU </a:t>
            </a:r>
            <a:endParaRPr lang="en-US" b="1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450" y="4282862"/>
            <a:ext cx="19280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HỒ SƠ GIẤY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436004" y="4282863"/>
            <a:ext cx="19280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SCAN HỒ SƠ</a:t>
            </a:r>
          </a:p>
          <a:p>
            <a:pPr algn="ctr"/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b="47287"/>
          <a:stretch/>
        </p:blipFill>
        <p:spPr>
          <a:xfrm>
            <a:off x="508000" y="1441449"/>
            <a:ext cx="6996023" cy="2612966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327508" y="1772262"/>
            <a:ext cx="19280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SỬ DỤNG PHẦN MỀM BÓC TÁCH DỮ LIỆU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4674558" y="4329028"/>
            <a:ext cx="434709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THÔNG TIN ĐƯỢC TÁCH LỌC, TỰ ĐỘNG ĐIỀN VÀO CÁC TRƯỜNG THÔNG TIN YÊU CẦU TRÊN PHẦN MỀM MỘT </a:t>
            </a:r>
            <a:r>
              <a:rPr lang="en-US" b="1" smtClean="0"/>
              <a:t>CỬA , PHẦN MỀM QuẢN LÝ VĂN BẢN </a:t>
            </a:r>
            <a:endParaRPr lang="en-US" b="1" dirty="0" smtClean="0"/>
          </a:p>
          <a:p>
            <a:pPr marL="285750" indent="-285750">
              <a:buFont typeface="Wingdings" charset="2"/>
              <a:buChar char="Ø"/>
            </a:pPr>
            <a:r>
              <a:rPr lang="en-US" b="1" dirty="0" err="1" smtClean="0"/>
              <a:t>Thông</a:t>
            </a:r>
            <a:r>
              <a:rPr lang="en-US" b="1" dirty="0" smtClean="0"/>
              <a:t> tin </a:t>
            </a:r>
            <a:r>
              <a:rPr lang="en-US" b="1" dirty="0" err="1" smtClean="0"/>
              <a:t>được</a:t>
            </a:r>
            <a:r>
              <a:rPr lang="en-US" b="1" dirty="0" smtClean="0"/>
              <a:t> </a:t>
            </a:r>
            <a:r>
              <a:rPr lang="en-US" b="1" dirty="0" err="1" smtClean="0"/>
              <a:t>lưu</a:t>
            </a:r>
            <a:r>
              <a:rPr lang="en-US" b="1" dirty="0" smtClean="0"/>
              <a:t> </a:t>
            </a:r>
            <a:r>
              <a:rPr lang="en-US" b="1" dirty="0" err="1" smtClean="0"/>
              <a:t>trữ</a:t>
            </a:r>
            <a:r>
              <a:rPr lang="en-US" b="1" dirty="0" smtClean="0"/>
              <a:t> </a:t>
            </a:r>
            <a:r>
              <a:rPr lang="en-US" b="1" dirty="0" err="1" smtClean="0"/>
              <a:t>lại</a:t>
            </a:r>
            <a:r>
              <a:rPr lang="en-US" b="1" dirty="0" smtClean="0"/>
              <a:t> </a:t>
            </a:r>
          </a:p>
          <a:p>
            <a:pPr marL="285750" indent="-285750">
              <a:buFont typeface="Wingdings" charset="2"/>
              <a:buChar char="Ø"/>
            </a:pPr>
            <a:r>
              <a:rPr lang="en-US" b="1" dirty="0" err="1" smtClean="0"/>
              <a:t>Có</a:t>
            </a:r>
            <a:r>
              <a:rPr lang="en-US" b="1" dirty="0" smtClean="0"/>
              <a:t> </a:t>
            </a:r>
            <a:r>
              <a:rPr lang="en-US" b="1" dirty="0" err="1" smtClean="0"/>
              <a:t>thể</a:t>
            </a:r>
            <a:r>
              <a:rPr lang="en-US" b="1" dirty="0" smtClean="0"/>
              <a:t> </a:t>
            </a:r>
            <a:r>
              <a:rPr lang="en-US" b="1" dirty="0" err="1" smtClean="0"/>
              <a:t>dễ</a:t>
            </a:r>
            <a:r>
              <a:rPr lang="en-US" b="1" dirty="0" smtClean="0"/>
              <a:t> </a:t>
            </a:r>
            <a:r>
              <a:rPr lang="en-US" b="1" dirty="0" err="1" smtClean="0"/>
              <a:t>dàng</a:t>
            </a:r>
            <a:r>
              <a:rPr lang="en-US" b="1" dirty="0" smtClean="0"/>
              <a:t> chia </a:t>
            </a:r>
            <a:r>
              <a:rPr lang="en-US" b="1" dirty="0" err="1" smtClean="0"/>
              <a:t>sẻ</a:t>
            </a:r>
            <a:r>
              <a:rPr lang="en-US" b="1" dirty="0" smtClean="0"/>
              <a:t>, </a:t>
            </a:r>
            <a:r>
              <a:rPr lang="en-US" b="1" dirty="0" err="1" smtClean="0"/>
              <a:t>dùng</a:t>
            </a:r>
            <a:r>
              <a:rPr lang="en-US" b="1" dirty="0" smtClean="0"/>
              <a:t> </a:t>
            </a:r>
            <a:r>
              <a:rPr lang="en-US" b="1" dirty="0" err="1" smtClean="0"/>
              <a:t>lại</a:t>
            </a:r>
            <a:r>
              <a:rPr lang="en-US" b="1" dirty="0" smtClean="0"/>
              <a:t> </a:t>
            </a:r>
            <a:r>
              <a:rPr lang="en-US" b="1" dirty="0" err="1" smtClean="0"/>
              <a:t>cho</a:t>
            </a:r>
            <a:r>
              <a:rPr lang="en-US" b="1" dirty="0" smtClean="0"/>
              <a:t> </a:t>
            </a:r>
            <a:r>
              <a:rPr lang="en-US" b="1" dirty="0" err="1" smtClean="0"/>
              <a:t>các</a:t>
            </a:r>
            <a:r>
              <a:rPr lang="en-US" b="1" dirty="0" smtClean="0"/>
              <a:t> </a:t>
            </a:r>
            <a:r>
              <a:rPr lang="en-US" b="1" dirty="0" err="1" smtClean="0"/>
              <a:t>lần</a:t>
            </a:r>
            <a:r>
              <a:rPr lang="en-US" b="1" dirty="0" smtClean="0"/>
              <a:t> </a:t>
            </a:r>
            <a:r>
              <a:rPr lang="en-US" b="1" dirty="0" err="1" smtClean="0"/>
              <a:t>nộp</a:t>
            </a:r>
            <a:r>
              <a:rPr lang="en-US" b="1" dirty="0" smtClean="0"/>
              <a:t> </a:t>
            </a:r>
            <a:r>
              <a:rPr lang="en-US" b="1" dirty="0" err="1" smtClean="0"/>
              <a:t>hồ</a:t>
            </a:r>
            <a:r>
              <a:rPr lang="en-US" b="1" dirty="0" smtClean="0"/>
              <a:t> </a:t>
            </a:r>
            <a:r>
              <a:rPr lang="en-US" b="1" dirty="0" err="1" smtClean="0"/>
              <a:t>sơ</a:t>
            </a:r>
            <a:r>
              <a:rPr lang="en-US" b="1" dirty="0" smtClean="0"/>
              <a:t> </a:t>
            </a:r>
            <a:r>
              <a:rPr lang="en-US" b="1" dirty="0" err="1" smtClean="0"/>
              <a:t>khác</a:t>
            </a:r>
            <a:r>
              <a:rPr lang="en-US" b="1" dirty="0" smtClean="0"/>
              <a:t>, </a:t>
            </a:r>
            <a:r>
              <a:rPr lang="en-US" b="1" dirty="0" err="1" smtClean="0"/>
              <a:t>các</a:t>
            </a:r>
            <a:r>
              <a:rPr lang="en-US" b="1" dirty="0" smtClean="0"/>
              <a:t> </a:t>
            </a:r>
            <a:r>
              <a:rPr lang="en-US" b="1" dirty="0" err="1" smtClean="0"/>
              <a:t>cơ</a:t>
            </a:r>
            <a:r>
              <a:rPr lang="en-US" b="1" dirty="0" smtClean="0"/>
              <a:t> </a:t>
            </a:r>
            <a:r>
              <a:rPr lang="en-US" b="1" dirty="0" err="1" smtClean="0"/>
              <a:t>quan</a:t>
            </a:r>
            <a:r>
              <a:rPr lang="en-US" b="1" dirty="0" smtClean="0"/>
              <a:t> </a:t>
            </a:r>
            <a:r>
              <a:rPr lang="en-US" b="1" dirty="0" err="1" smtClean="0"/>
              <a:t>khác</a:t>
            </a:r>
            <a:r>
              <a:rPr lang="en-US" b="1" dirty="0" smtClean="0"/>
              <a:t> </a:t>
            </a:r>
            <a:r>
              <a:rPr lang="en-US" b="1" dirty="0" err="1" smtClean="0"/>
              <a:t>có</a:t>
            </a:r>
            <a:r>
              <a:rPr lang="en-US" b="1" dirty="0" smtClean="0"/>
              <a:t> </a:t>
            </a:r>
            <a:r>
              <a:rPr lang="en-US" b="1" dirty="0" err="1" smtClean="0"/>
              <a:t>nhu</a:t>
            </a:r>
            <a:r>
              <a:rPr lang="en-US" b="1" dirty="0" smtClean="0"/>
              <a:t> </a:t>
            </a:r>
            <a:r>
              <a:rPr lang="en-US" b="1" dirty="0" err="1" smtClean="0"/>
              <a:t>cầu</a:t>
            </a:r>
            <a:r>
              <a:rPr lang="en-US" b="1" dirty="0" smtClean="0"/>
              <a:t> </a:t>
            </a:r>
            <a:r>
              <a:rPr lang="en-US" b="1" dirty="0" err="1" smtClean="0"/>
              <a:t>sử</a:t>
            </a:r>
            <a:r>
              <a:rPr lang="en-US" b="1" dirty="0" smtClean="0"/>
              <a:t> </a:t>
            </a:r>
            <a:r>
              <a:rPr lang="en-US" b="1" dirty="0" err="1" smtClean="0"/>
              <a:t>dụng</a:t>
            </a:r>
            <a:r>
              <a:rPr lang="en-US" b="1" dirty="0" smtClean="0"/>
              <a:t> </a:t>
            </a:r>
            <a:r>
              <a:rPr lang="en-US" b="1" dirty="0" err="1" smtClean="0"/>
              <a:t>thông</a:t>
            </a:r>
            <a:r>
              <a:rPr lang="en-US" b="1" dirty="0" smtClean="0"/>
              <a:t> </a:t>
            </a:r>
            <a:r>
              <a:rPr lang="en-US" b="1" smtClean="0"/>
              <a:t>tin </a:t>
            </a:r>
          </a:p>
          <a:p>
            <a:pPr marL="285750" indent="-285750">
              <a:buFont typeface="Wingdings" charset="2"/>
              <a:buChar char="Ø"/>
            </a:pPr>
            <a:r>
              <a:rPr lang="en-US" b="1" smtClean="0"/>
              <a:t>Đối với văn bản hành chính, được bóc tách các trường thông tin chính và đẩy tự động vào phần mềm lưu trữ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96362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5429" y="1786996"/>
            <a:ext cx="1660922" cy="258532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SỞ BAN NGÀNH</a:t>
            </a:r>
          </a:p>
          <a:p>
            <a:r>
              <a:rPr lang="en-US" b="1" dirty="0" smtClean="0"/>
              <a:t>PHỤ TRÁCH XỬ LÝ THỦ TỤC CẤP GIẤY CHỨNG </a:t>
            </a:r>
            <a:r>
              <a:rPr lang="en-US" b="1" smtClean="0"/>
              <a:t>NHẬN  ĐiỆN TỬ (KÝ SỐ)</a:t>
            </a:r>
            <a:endParaRPr lang="en-US" b="1" dirty="0" smtClean="0"/>
          </a:p>
          <a:p>
            <a:endParaRPr lang="en-US" b="1" dirty="0"/>
          </a:p>
        </p:txBody>
      </p:sp>
      <p:sp>
        <p:nvSpPr>
          <p:cNvPr id="14" name="Rectangle 13"/>
          <p:cNvSpPr/>
          <p:nvPr/>
        </p:nvSpPr>
        <p:spPr>
          <a:xfrm>
            <a:off x="3543300" y="1473201"/>
            <a:ext cx="3213100" cy="5012267"/>
          </a:xfrm>
          <a:prstGeom prst="rect">
            <a:avLst/>
          </a:prstGeom>
          <a:solidFill>
            <a:schemeClr val="lt1">
              <a:alpha val="38000"/>
            </a:schemeClr>
          </a:solidFill>
          <a:ln>
            <a:prstDash val="sys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3887587" y="4440627"/>
            <a:ext cx="2449711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WEBSITE “TRẢ” + TRA CỨU GIẤY CHỨNG NHẬN ĐIỆN TỬ</a:t>
            </a:r>
            <a:endParaRPr lang="en-US" sz="3200" b="1" dirty="0"/>
          </a:p>
        </p:txBody>
      </p:sp>
      <p:cxnSp>
        <p:nvCxnSpPr>
          <p:cNvPr id="10" name="Straight Arrow Connector 9"/>
          <p:cNvCxnSpPr>
            <a:stCxn id="4" idx="3"/>
          </p:cNvCxnSpPr>
          <p:nvPr/>
        </p:nvCxnSpPr>
        <p:spPr>
          <a:xfrm flipV="1">
            <a:off x="2546351" y="2525662"/>
            <a:ext cx="1341236" cy="553996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85429" y="4478822"/>
            <a:ext cx="1660922" cy="31393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CƠ QUAN THỰC HIỆN NHIỆM VỤ QUẢN LÝ THƯỜNG XUYÊN: </a:t>
            </a:r>
          </a:p>
          <a:p>
            <a:pPr marL="285750" indent="-285750">
              <a:buFontTx/>
              <a:buChar char="-"/>
            </a:pPr>
            <a:r>
              <a:rPr lang="en-US" b="1" dirty="0" smtClean="0"/>
              <a:t>THỐNG KÊ</a:t>
            </a:r>
          </a:p>
          <a:p>
            <a:pPr marL="285750" indent="-285750">
              <a:buFontTx/>
              <a:buChar char="-"/>
            </a:pPr>
            <a:r>
              <a:rPr lang="en-US" b="1" dirty="0" smtClean="0"/>
              <a:t>XÁC MINH TẠI CHỖ CÁC GIẤY CN</a:t>
            </a:r>
            <a:endParaRPr lang="en-US" b="1" dirty="0"/>
          </a:p>
        </p:txBody>
      </p:sp>
      <p:sp>
        <p:nvSpPr>
          <p:cNvPr id="12" name="Cloud 11"/>
          <p:cNvSpPr/>
          <p:nvPr/>
        </p:nvSpPr>
        <p:spPr>
          <a:xfrm>
            <a:off x="3887587" y="1819580"/>
            <a:ext cx="2449712" cy="1576970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smtClean="0"/>
              <a:t>DỮ LiỆU GiẤY PHÉP/ CHỨNG NHẬN ĐiỆN TỬ </a:t>
            </a:r>
            <a:endParaRPr lang="en-US" sz="2400" b="1" dirty="0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5112442" y="3396550"/>
            <a:ext cx="0" cy="1044076"/>
          </a:xfrm>
          <a:prstGeom prst="straightConnector1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2546350" y="5029596"/>
            <a:ext cx="1341236" cy="0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ouble Bracket 17"/>
          <p:cNvSpPr/>
          <p:nvPr/>
        </p:nvSpPr>
        <p:spPr>
          <a:xfrm>
            <a:off x="2877353" y="1819581"/>
            <a:ext cx="328556" cy="449895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b="1" smtClean="0"/>
              <a:t>i</a:t>
            </a:r>
            <a:endParaRPr lang="en-US" b="1" dirty="0"/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6337297" y="3538195"/>
            <a:ext cx="977903" cy="1411870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315200" y="2525660"/>
            <a:ext cx="1660922" cy="203132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CÁ NHÂN/ TỔ CHỨC XEM + IN KẾT QUẢ (SAU KHI NHẬN ĐƯỢC CODE KẾT QUẢ GIẢI QUYẾT TTHC)</a:t>
            </a:r>
            <a:endParaRPr lang="en-US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372349" y="5384922"/>
            <a:ext cx="1660922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smtClean="0"/>
              <a:t>CÁ NHÂN TỔ CHỨC MUỐN TRA CỨU/ XÁC MINH GIẤY CHỨNG NHẬN</a:t>
            </a:r>
            <a:endParaRPr lang="en-US" b="1" dirty="0"/>
          </a:p>
        </p:txBody>
      </p:sp>
      <p:cxnSp>
        <p:nvCxnSpPr>
          <p:cNvPr id="23" name="Straight Arrow Connector 22"/>
          <p:cNvCxnSpPr/>
          <p:nvPr/>
        </p:nvCxnSpPr>
        <p:spPr>
          <a:xfrm>
            <a:off x="6337297" y="4950065"/>
            <a:ext cx="1035053" cy="1125746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2546350" y="2879063"/>
            <a:ext cx="1442837" cy="2071002"/>
          </a:xfrm>
          <a:prstGeom prst="straightConnector1">
            <a:avLst/>
          </a:prstGeom>
          <a:ln w="508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Double Bracket 19"/>
          <p:cNvSpPr/>
          <p:nvPr/>
        </p:nvSpPr>
        <p:spPr>
          <a:xfrm>
            <a:off x="2877353" y="3396551"/>
            <a:ext cx="328556" cy="449895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b="1" smtClean="0"/>
              <a:t>i</a:t>
            </a:r>
            <a:endParaRPr lang="en-US" b="1" dirty="0"/>
          </a:p>
        </p:txBody>
      </p:sp>
      <p:sp>
        <p:nvSpPr>
          <p:cNvPr id="24" name="Double Bracket 23"/>
          <p:cNvSpPr/>
          <p:nvPr/>
        </p:nvSpPr>
        <p:spPr>
          <a:xfrm>
            <a:off x="3041631" y="4500171"/>
            <a:ext cx="328556" cy="449895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b="1" smtClean="0"/>
              <a:t>i</a:t>
            </a:r>
            <a:endParaRPr lang="en-US" b="1" dirty="0"/>
          </a:p>
        </p:txBody>
      </p:sp>
      <p:sp>
        <p:nvSpPr>
          <p:cNvPr id="25" name="Double Bracket 24"/>
          <p:cNvSpPr/>
          <p:nvPr/>
        </p:nvSpPr>
        <p:spPr>
          <a:xfrm>
            <a:off x="6427844" y="3725989"/>
            <a:ext cx="328556" cy="449895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b="1" smtClean="0"/>
              <a:t>i</a:t>
            </a:r>
            <a:endParaRPr lang="en-US" b="1" dirty="0"/>
          </a:p>
        </p:txBody>
      </p:sp>
      <p:sp>
        <p:nvSpPr>
          <p:cNvPr id="27" name="Double Bracket 26"/>
          <p:cNvSpPr/>
          <p:nvPr/>
        </p:nvSpPr>
        <p:spPr>
          <a:xfrm>
            <a:off x="6756400" y="5067950"/>
            <a:ext cx="328556" cy="449895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b="1" smtClean="0"/>
              <a:t>i</a:t>
            </a:r>
            <a:endParaRPr lang="en-US" b="1" dirty="0"/>
          </a:p>
        </p:txBody>
      </p:sp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404483" y="126684"/>
            <a:ext cx="7501626" cy="743207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ĐỒNG NAI ĐANG TRIỂN KHAI GIẤY CHỨNG NHẬN ĐIỆN TỬ </a:t>
            </a:r>
            <a:endParaRPr lang="en-US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048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50423"/>
            <a:ext cx="9758363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4004" y="404664"/>
            <a:ext cx="8229600" cy="591344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SÁT HẠCH ĐỊNH KÌ CÔNG CHỨC </a:t>
            </a:r>
            <a:r>
              <a:rPr lang="en-US" b="1" smtClean="0"/>
              <a:t>CẤP XÃ 2018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969" y="1124746"/>
            <a:ext cx="9059673" cy="4402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4004" y="5718197"/>
            <a:ext cx="84870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</a:t>
            </a:r>
            <a:r>
              <a:rPr lang="vi-VN" dirty="0" smtClean="0"/>
              <a:t>hực </a:t>
            </a:r>
            <a:r>
              <a:rPr lang="vi-VN" dirty="0"/>
              <a:t>hiện hoàn toàn trên phần mềm, chú trọng đánh giá toàn diện các kiến thức ở các lĩnh vực quản lý nhà nước, chuyên môn nghiệp vụ, kỹ năng sử dụng vi tính, phần mềm, kỹ năng giao tiếp, tìm kiếm thông tin..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81333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athac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5271" y="4128393"/>
            <a:ext cx="4437487" cy="2660363"/>
          </a:xfrm>
        </p:spPr>
      </p:pic>
      <p:pic>
        <p:nvPicPr>
          <p:cNvPr id="5" name="Picture 4" descr="khaimac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821" y="184598"/>
            <a:ext cx="4076163" cy="2641014"/>
          </a:xfrm>
          <a:prstGeom prst="rect">
            <a:avLst/>
          </a:prstGeom>
        </p:spPr>
      </p:pic>
      <p:pic>
        <p:nvPicPr>
          <p:cNvPr id="6" name="Picture 5" descr="khaima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3552" y="1183576"/>
            <a:ext cx="4423893" cy="2847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KẾT QUẢ THÍ ĐIỂM -194 CC CẤP XÃ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" y="1290638"/>
            <a:ext cx="6553133" cy="4802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11886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ME 2016 - 2017</a:t>
            </a:r>
            <a:endParaRPr lang="en-US" b="1">
              <a:latin typeface="Arial Black" pitchFamily="34" charset="0"/>
            </a:endParaRPr>
          </a:p>
        </p:txBody>
      </p:sp>
      <p:pic>
        <p:nvPicPr>
          <p:cNvPr id="4" name="Content Placeholder 3" descr="images1902282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289" y="2113667"/>
            <a:ext cx="4996382" cy="4426473"/>
          </a:xfrm>
        </p:spPr>
      </p:pic>
      <p:pic>
        <p:nvPicPr>
          <p:cNvPr id="5" name="Picture 9" descr="nguoi dan Trung Dung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2113666"/>
            <a:ext cx="2921000" cy="2984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MScore Đồng Nai 2018</a:t>
            </a:r>
            <a:endParaRPr lang="en-US" b="1">
              <a:latin typeface="Arial Black" pitchFamily="34" charset="0"/>
            </a:endParaRPr>
          </a:p>
        </p:txBody>
      </p:sp>
      <p:pic>
        <p:nvPicPr>
          <p:cNvPr id="4" name="Content Placeholder 3" descr="mSco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3910" y="2045539"/>
            <a:ext cx="1707307" cy="4677053"/>
          </a:xfrm>
        </p:spPr>
      </p:pic>
      <p:pic>
        <p:nvPicPr>
          <p:cNvPr id="7" name="Picture 6" descr="rT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16305" y="2045538"/>
            <a:ext cx="1670995" cy="4577580"/>
          </a:xfrm>
          <a:prstGeom prst="rect">
            <a:avLst/>
          </a:prstGeom>
        </p:spPr>
      </p:pic>
      <p:pic>
        <p:nvPicPr>
          <p:cNvPr id="8" name="Picture 7" descr="rTA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4506" y="2045537"/>
            <a:ext cx="1670996" cy="4577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/>
              <a:t>Hãy cùng lắng nghe</a:t>
            </a:r>
            <a:endParaRPr lang="en-US" b="1"/>
          </a:p>
        </p:txBody>
      </p:sp>
      <p:pic>
        <p:nvPicPr>
          <p:cNvPr id="4" name="Đồng Nai đưa ứng dụng CNTT vào khảo sát ý kiến người dân (HD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17164" y="1339403"/>
            <a:ext cx="8229059" cy="52803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865" y="289775"/>
            <a:ext cx="3825026" cy="639650"/>
          </a:xfrm>
        </p:spPr>
        <p:txBody>
          <a:bodyPr>
            <a:noAutofit/>
          </a:bodyPr>
          <a:lstStyle/>
          <a:p>
            <a:r>
              <a:rPr lang="en-US" sz="4000" b="1" smtClean="0"/>
              <a:t>Mô hình 1 nơi cho tất cả</a:t>
            </a:r>
            <a:endParaRPr lang="en-US" sz="4000" b="1"/>
          </a:p>
        </p:txBody>
      </p:sp>
      <p:pic>
        <p:nvPicPr>
          <p:cNvPr id="4" name="Content Placeholder 3" descr="nop tien NH 2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92114" y="1249251"/>
            <a:ext cx="2622460" cy="2331075"/>
          </a:xfrm>
        </p:spPr>
      </p:pic>
      <p:pic>
        <p:nvPicPr>
          <p:cNvPr id="5" name="Picture 4" descr="congchun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8226" y="260800"/>
            <a:ext cx="2250583" cy="6165321"/>
          </a:xfrm>
          <a:prstGeom prst="rect">
            <a:avLst/>
          </a:prstGeom>
        </p:spPr>
      </p:pic>
      <p:pic>
        <p:nvPicPr>
          <p:cNvPr id="6" name="Picture 5" descr="dat da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4339" y="2424447"/>
            <a:ext cx="2600726" cy="2311756"/>
          </a:xfrm>
          <a:prstGeom prst="rect">
            <a:avLst/>
          </a:prstGeom>
        </p:spPr>
      </p:pic>
      <p:pic>
        <p:nvPicPr>
          <p:cNvPr id="7" name="Picture 6" descr="cong chuc T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92114" y="3896935"/>
            <a:ext cx="2622460" cy="233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10869" y="142852"/>
            <a:ext cx="6172200" cy="785818"/>
          </a:xfrm>
        </p:spPr>
        <p:txBody>
          <a:bodyPr>
            <a:normAutofit/>
          </a:bodyPr>
          <a:lstStyle/>
          <a:p>
            <a:r>
              <a:rPr lang="en-US" sz="3200">
                <a:latin typeface="Times New Roman" pitchFamily="18" charset="0"/>
                <a:cs typeface="Times New Roman" pitchFamily="18" charset="0"/>
              </a:rPr>
              <a:t>TỔNG ĐÀI DỊCH VỤ CÔNG 1022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78767" y="1214423"/>
            <a:ext cx="6772159" cy="4857785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Thống</a:t>
            </a:r>
            <a:r>
              <a:rPr lang="en-US" sz="2800" dirty="0" smtClean="0"/>
              <a:t> </a:t>
            </a:r>
            <a:r>
              <a:rPr lang="en-US" sz="2800" dirty="0" err="1" smtClean="0"/>
              <a:t>nhất</a:t>
            </a:r>
            <a:r>
              <a:rPr lang="en-US" sz="2800" dirty="0" smtClean="0"/>
              <a:t> 1 </a:t>
            </a:r>
            <a:r>
              <a:rPr lang="en-US" sz="2800" dirty="0" err="1" smtClean="0"/>
              <a:t>đầu</a:t>
            </a:r>
            <a:r>
              <a:rPr lang="en-US" sz="2800" dirty="0" smtClean="0"/>
              <a:t> </a:t>
            </a:r>
            <a:r>
              <a:rPr lang="en-US" sz="2800" dirty="0" err="1" smtClean="0"/>
              <a:t>mối</a:t>
            </a:r>
            <a:r>
              <a:rPr lang="en-US" sz="2800" dirty="0" smtClean="0"/>
              <a:t> </a:t>
            </a:r>
            <a:r>
              <a:rPr lang="en-US" sz="2800" dirty="0" err="1" smtClean="0"/>
              <a:t>tiếp</a:t>
            </a:r>
            <a:r>
              <a:rPr lang="en-US" sz="2800" dirty="0" smtClean="0"/>
              <a:t> </a:t>
            </a:r>
            <a:r>
              <a:rPr lang="en-US" sz="2800" dirty="0" err="1" smtClean="0"/>
              <a:t>nhận</a:t>
            </a:r>
            <a:r>
              <a:rPr lang="en-US" sz="2800" dirty="0" smtClean="0"/>
              <a:t> </a:t>
            </a:r>
            <a:r>
              <a:rPr lang="en-US" sz="2800" dirty="0" err="1" smtClean="0"/>
              <a:t>thắc</a:t>
            </a:r>
            <a:r>
              <a:rPr lang="en-US" sz="2800" dirty="0" smtClean="0"/>
              <a:t> </a:t>
            </a:r>
            <a:r>
              <a:rPr lang="en-US" sz="2800" dirty="0" err="1" smtClean="0"/>
              <a:t>mắc</a:t>
            </a:r>
            <a:r>
              <a:rPr lang="en-US" sz="2800" dirty="0" smtClean="0"/>
              <a:t>, </a:t>
            </a:r>
            <a:r>
              <a:rPr lang="en-US" sz="2800" dirty="0" err="1" smtClean="0"/>
              <a:t>phản</a:t>
            </a:r>
            <a:r>
              <a:rPr lang="en-US" sz="2800" dirty="0" smtClean="0"/>
              <a:t> </a:t>
            </a:r>
            <a:r>
              <a:rPr lang="en-US" sz="2800" dirty="0" err="1" smtClean="0"/>
              <a:t>ánh</a:t>
            </a:r>
            <a:r>
              <a:rPr lang="en-US" sz="2800" dirty="0" smtClean="0"/>
              <a:t> </a:t>
            </a:r>
            <a:r>
              <a:rPr lang="en-US" sz="2800" dirty="0" err="1" smtClean="0"/>
              <a:t>của</a:t>
            </a:r>
            <a:r>
              <a:rPr lang="en-US" sz="2800" dirty="0" smtClean="0"/>
              <a:t> </a:t>
            </a:r>
            <a:r>
              <a:rPr lang="en-US" sz="2800" dirty="0" err="1" smtClean="0"/>
              <a:t>người</a:t>
            </a:r>
            <a:r>
              <a:rPr lang="en-US" sz="2800" dirty="0" smtClean="0"/>
              <a:t> </a:t>
            </a:r>
            <a:r>
              <a:rPr lang="en-US" sz="2800" dirty="0" err="1" smtClean="0"/>
              <a:t>dân</a:t>
            </a:r>
            <a:r>
              <a:rPr lang="en-US" sz="2800" dirty="0" smtClean="0"/>
              <a:t>, </a:t>
            </a:r>
            <a:r>
              <a:rPr lang="en-US" sz="2800" dirty="0" err="1" smtClean="0"/>
              <a:t>tô</a:t>
            </a:r>
            <a:r>
              <a:rPr lang="en-US" sz="2800" dirty="0" smtClean="0"/>
              <a:t>̉ </a:t>
            </a:r>
            <a:r>
              <a:rPr lang="en-US" sz="2800" dirty="0" err="1" smtClean="0"/>
              <a:t>chức</a:t>
            </a:r>
            <a:endParaRPr lang="en-US" sz="2800" dirty="0" smtClean="0"/>
          </a:p>
          <a:p>
            <a:pPr>
              <a:buNone/>
            </a:pPr>
            <a:r>
              <a:rPr lang="en-US" sz="2800" dirty="0" smtClean="0"/>
              <a:t> </a:t>
            </a:r>
          </a:p>
          <a:p>
            <a:pPr>
              <a:buFont typeface="Wingdings"/>
              <a:buChar char="à"/>
            </a:pPr>
            <a:r>
              <a:rPr lang="en-US" sz="2800" dirty="0" err="1" smtClean="0">
                <a:sym typeface="Wingdings" pitchFamily="2" charset="2"/>
              </a:rPr>
              <a:t>Quản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ly</a:t>
            </a:r>
            <a:r>
              <a:rPr lang="en-US" sz="2800" dirty="0" smtClean="0">
                <a:sym typeface="Wingdings" pitchFamily="2" charset="2"/>
              </a:rPr>
              <a:t>́ qua </a:t>
            </a:r>
            <a:r>
              <a:rPr lang="en-US" sz="2800" b="1" dirty="0" err="1" smtClean="0">
                <a:sym typeface="Wingdings" pitchFamily="2" charset="2"/>
              </a:rPr>
              <a:t>phần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mềm</a:t>
            </a:r>
            <a:endParaRPr lang="en-US" sz="2800" b="1" dirty="0" smtClean="0">
              <a:sym typeface="Wingdings" pitchFamily="2" charset="2"/>
            </a:endParaRPr>
          </a:p>
          <a:p>
            <a:pPr>
              <a:buFont typeface="Wingdings"/>
              <a:buChar char="à"/>
            </a:pPr>
            <a:r>
              <a:rPr lang="en-US" sz="2800" b="1" dirty="0" err="1" smtClean="0">
                <a:sym typeface="Wingdings" pitchFamily="2" charset="2"/>
              </a:rPr>
              <a:t>Tương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tác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đa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kênh</a:t>
            </a:r>
            <a:endParaRPr lang="en-US" sz="2800" b="1" dirty="0" smtClean="0">
              <a:sym typeface="Wingdings" pitchFamily="2" charset="2"/>
            </a:endParaRPr>
          </a:p>
          <a:p>
            <a:pPr>
              <a:buFont typeface="Wingdings"/>
              <a:buChar char="à"/>
            </a:pPr>
            <a:r>
              <a:rPr lang="en-US" sz="2800" b="1" dirty="0" err="1" smtClean="0">
                <a:sym typeface="Wingdings" pitchFamily="2" charset="2"/>
              </a:rPr>
              <a:t>Tăng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cường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sự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tham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gia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của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ngừơi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dân</a:t>
            </a:r>
            <a:endParaRPr lang="en-US" sz="2800" b="1" dirty="0" smtClean="0">
              <a:sym typeface="Wingdings" pitchFamily="2" charset="2"/>
            </a:endParaRPr>
          </a:p>
          <a:p>
            <a:pPr>
              <a:buFont typeface="Wingdings"/>
              <a:buChar char="à"/>
            </a:pPr>
            <a:r>
              <a:rPr lang="en-US" sz="2800" dirty="0" err="1" smtClean="0">
                <a:sym typeface="Wingdings" pitchFamily="2" charset="2"/>
              </a:rPr>
              <a:t>Tăng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hiệu</a:t>
            </a:r>
            <a:r>
              <a:rPr lang="en-US" sz="2800" dirty="0" smtClean="0">
                <a:sym typeface="Wingdings" pitchFamily="2" charset="2"/>
              </a:rPr>
              <a:t> quả </a:t>
            </a:r>
            <a:r>
              <a:rPr lang="en-US" sz="2800" b="1" dirty="0" err="1" smtClean="0">
                <a:sym typeface="Wingdings" pitchFamily="2" charset="2"/>
              </a:rPr>
              <a:t>kết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nối</a:t>
            </a:r>
            <a:r>
              <a:rPr lang="en-US" sz="2800" b="1" dirty="0" smtClean="0">
                <a:sym typeface="Wingdings" pitchFamily="2" charset="2"/>
              </a:rPr>
              <a:t>, </a:t>
            </a:r>
            <a:r>
              <a:rPr lang="en-US" sz="2800" b="1" dirty="0" err="1" smtClean="0">
                <a:sym typeface="Wingdings" pitchFamily="2" charset="2"/>
              </a:rPr>
              <a:t>giám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sát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chất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lượng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giải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quyết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thắc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mắc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cho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người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dân</a:t>
            </a:r>
            <a:r>
              <a:rPr lang="en-US" sz="2800" dirty="0" smtClean="0">
                <a:sym typeface="Wingdings" pitchFamily="2" charset="2"/>
              </a:rPr>
              <a:t>, </a:t>
            </a:r>
            <a:r>
              <a:rPr lang="en-US" sz="2800" dirty="0" err="1" smtClean="0">
                <a:sym typeface="Wingdings" pitchFamily="2" charset="2"/>
              </a:rPr>
              <a:t>tô</a:t>
            </a:r>
            <a:r>
              <a:rPr lang="en-US" sz="2800" dirty="0" smtClean="0">
                <a:sym typeface="Wingdings" pitchFamily="2" charset="2"/>
              </a:rPr>
              <a:t>̉ </a:t>
            </a:r>
            <a:r>
              <a:rPr lang="en-US" sz="2800" dirty="0" err="1" smtClean="0">
                <a:sym typeface="Wingdings" pitchFamily="2" charset="2"/>
              </a:rPr>
              <a:t>chức</a:t>
            </a:r>
            <a:r>
              <a:rPr lang="en-US" sz="2800" dirty="0" smtClean="0">
                <a:sym typeface="Wingdings" pitchFamily="2" charset="2"/>
              </a:rPr>
              <a:t> </a:t>
            </a:r>
          </a:p>
          <a:p>
            <a:pPr>
              <a:buFont typeface="Wingdings"/>
              <a:buChar char="à"/>
            </a:pPr>
            <a:r>
              <a:rPr lang="en-US" sz="2800" dirty="0" err="1" smtClean="0">
                <a:sym typeface="Wingdings" pitchFamily="2" charset="2"/>
              </a:rPr>
              <a:t>Tác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en-US" sz="2800" dirty="0" err="1" smtClean="0">
                <a:sym typeface="Wingdings" pitchFamily="2" charset="2"/>
              </a:rPr>
              <a:t>phong</a:t>
            </a:r>
            <a:r>
              <a:rPr lang="en-US" sz="2800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chuyên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nghiệp</a:t>
            </a:r>
            <a:r>
              <a:rPr lang="en-US" sz="2800" b="1" dirty="0" smtClean="0">
                <a:sym typeface="Wingdings" pitchFamily="2" charset="2"/>
              </a:rPr>
              <a:t>, </a:t>
            </a:r>
            <a:r>
              <a:rPr lang="en-US" sz="2800" b="1" dirty="0" err="1" smtClean="0">
                <a:sym typeface="Wingdings" pitchFamily="2" charset="2"/>
              </a:rPr>
              <a:t>thân</a:t>
            </a:r>
            <a:r>
              <a:rPr lang="en-US" sz="2800" b="1" dirty="0" smtClean="0">
                <a:sym typeface="Wingdings" pitchFamily="2" charset="2"/>
              </a:rPr>
              <a:t> </a:t>
            </a:r>
            <a:r>
              <a:rPr lang="en-US" sz="2800" b="1" dirty="0" err="1" smtClean="0">
                <a:sym typeface="Wingdings" pitchFamily="2" charset="2"/>
              </a:rPr>
              <a:t>thiện</a:t>
            </a:r>
            <a:r>
              <a:rPr lang="en-US" sz="2800" b="1" dirty="0" smtClean="0">
                <a:sym typeface="Wingdings" pitchFamily="2" charset="2"/>
              </a:rPr>
              <a:t> </a:t>
            </a:r>
            <a:endParaRPr lang="en-US" sz="2800" b="1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160725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Đến 1 địa chỉ, giải quyết được cùng lúc nhiều thủ tục hành chính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31820" y="437882"/>
            <a:ext cx="8606308" cy="63112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2647" y="6141076"/>
            <a:ext cx="3958566" cy="716924"/>
          </a:xfrm>
        </p:spPr>
        <p:txBody>
          <a:bodyPr/>
          <a:lstStyle/>
          <a:p>
            <a:r>
              <a:rPr lang="en-US" b="1" smtClean="0">
                <a:latin typeface="Bahnschrift SemiBold Condensed" pitchFamily="34" charset="0"/>
              </a:rPr>
              <a:t>Trung tâm Hành chính công</a:t>
            </a:r>
            <a:endParaRPr lang="en-US" b="1">
              <a:latin typeface="Bahnschrift SemiBold Condensed" pitchFamily="34" charset="0"/>
            </a:endParaRPr>
          </a:p>
        </p:txBody>
      </p:sp>
      <p:pic>
        <p:nvPicPr>
          <p:cNvPr id="4" name="Content Placeholder 3" descr="trungtam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96936" y="2160589"/>
            <a:ext cx="5990642" cy="3881437"/>
          </a:xfrm>
        </p:spPr>
      </p:pic>
      <p:pic>
        <p:nvPicPr>
          <p:cNvPr id="5" name="Picture 4" descr="trungtam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3185" y="184239"/>
            <a:ext cx="2430172" cy="2430172"/>
          </a:xfrm>
          <a:prstGeom prst="rect">
            <a:avLst/>
          </a:prstGeom>
        </p:spPr>
      </p:pic>
      <p:pic>
        <p:nvPicPr>
          <p:cNvPr id="6" name="Picture 5" descr="tu pha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4390" y="2863223"/>
            <a:ext cx="2206915" cy="1961702"/>
          </a:xfrm>
          <a:prstGeom prst="rect">
            <a:avLst/>
          </a:prstGeom>
        </p:spPr>
      </p:pic>
      <p:pic>
        <p:nvPicPr>
          <p:cNvPr id="7" name="Picture 6" descr="bao v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01213" y="184239"/>
            <a:ext cx="1986365" cy="1765658"/>
          </a:xfrm>
          <a:prstGeom prst="rect">
            <a:avLst/>
          </a:prstGeom>
        </p:spPr>
      </p:pic>
      <p:pic>
        <p:nvPicPr>
          <p:cNvPr id="8" name="Picture 7" descr="trungtam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09565" y="5087155"/>
            <a:ext cx="2551739" cy="1653314"/>
          </a:xfrm>
          <a:prstGeom prst="rect">
            <a:avLst/>
          </a:prstGeom>
        </p:spPr>
      </p:pic>
      <p:pic>
        <p:nvPicPr>
          <p:cNvPr id="9" name="Picture 8" descr="trungtam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966774" y="184239"/>
            <a:ext cx="1765658" cy="1765658"/>
          </a:xfrm>
          <a:prstGeom prst="rect">
            <a:avLst/>
          </a:prstGeom>
        </p:spPr>
      </p:pic>
      <p:pic>
        <p:nvPicPr>
          <p:cNvPr id="10" name="Picture 9" descr="trungtam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61305" y="184240"/>
            <a:ext cx="1883522" cy="1883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Arial Black" pitchFamily="34" charset="0"/>
              </a:rPr>
              <a:t>Một cửa Thị xã Long Khánh</a:t>
            </a:r>
            <a:endParaRPr lang="en-US" b="1">
              <a:latin typeface="Arial Black" pitchFamily="34" charset="0"/>
            </a:endParaRPr>
          </a:p>
        </p:txBody>
      </p:sp>
      <p:pic>
        <p:nvPicPr>
          <p:cNvPr id="4" name="Content Placeholder 3" descr="LK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952" y="2719265"/>
            <a:ext cx="5635223" cy="3651155"/>
          </a:xfrm>
        </p:spPr>
      </p:pic>
      <p:pic>
        <p:nvPicPr>
          <p:cNvPr id="5" name="Picture 4" descr="LK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12947" y="4683147"/>
            <a:ext cx="3086165" cy="1999578"/>
          </a:xfrm>
          <a:prstGeom prst="rect">
            <a:avLst/>
          </a:prstGeom>
        </p:spPr>
      </p:pic>
      <p:pic>
        <p:nvPicPr>
          <p:cNvPr id="6" name="Picture 5" descr="LK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12947" y="2498502"/>
            <a:ext cx="3086165" cy="1999578"/>
          </a:xfrm>
          <a:prstGeom prst="rect">
            <a:avLst/>
          </a:prstGeom>
        </p:spPr>
      </p:pic>
      <p:pic>
        <p:nvPicPr>
          <p:cNvPr id="7" name="Picture 6" descr="LK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12947" y="270456"/>
            <a:ext cx="3086165" cy="1999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rung Tam Hanh Chinh Cong OK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3125391" y="-1041400"/>
            <a:ext cx="13716001" cy="1028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1022.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94127" y="244258"/>
            <a:ext cx="1791474" cy="3378397"/>
          </a:xfrm>
        </p:spPr>
      </p:pic>
      <p:pic>
        <p:nvPicPr>
          <p:cNvPr id="5" name="Picture 4" descr="1022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7554" y="0"/>
            <a:ext cx="2286446" cy="6858000"/>
          </a:xfrm>
          <a:prstGeom prst="rect">
            <a:avLst/>
          </a:prstGeom>
        </p:spPr>
      </p:pic>
      <p:pic>
        <p:nvPicPr>
          <p:cNvPr id="6" name="Picture 5" descr="1022.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2286446" cy="6858000"/>
          </a:xfrm>
          <a:prstGeom prst="rect">
            <a:avLst/>
          </a:prstGeom>
        </p:spPr>
      </p:pic>
      <p:pic>
        <p:nvPicPr>
          <p:cNvPr id="7" name="Picture 6" descr="1022.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0432" y="3789924"/>
            <a:ext cx="4317869" cy="2797620"/>
          </a:xfrm>
          <a:prstGeom prst="rect">
            <a:avLst/>
          </a:prstGeom>
        </p:spPr>
      </p:pic>
      <p:pic>
        <p:nvPicPr>
          <p:cNvPr id="8" name="Picture 7" descr="102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00432" y="244257"/>
            <a:ext cx="1788233" cy="3372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Zalo 1022"/>
          <p:cNvPicPr>
            <a:picLocks noGrp="1" noChangeAspect="1"/>
          </p:cNvPicPr>
          <p:nvPr>
            <p:ph idx="1"/>
          </p:nvPr>
        </p:nvPicPr>
        <p:blipFill>
          <a:blip r:embed="rId2"/>
          <a:srcRect b="26566"/>
          <a:stretch>
            <a:fillRect/>
          </a:stretch>
        </p:blipFill>
        <p:spPr>
          <a:xfrm>
            <a:off x="5161365" y="0"/>
            <a:ext cx="2196718" cy="3143248"/>
          </a:xfrm>
        </p:spPr>
      </p:pic>
      <p:pic>
        <p:nvPicPr>
          <p:cNvPr id="4" name="Picture 3" descr="IMG_22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64447" y="0"/>
            <a:ext cx="2824329" cy="2928934"/>
          </a:xfrm>
          <a:prstGeom prst="rect">
            <a:avLst/>
          </a:prstGeom>
        </p:spPr>
      </p:pic>
      <p:sp>
        <p:nvSpPr>
          <p:cNvPr id="5" name="Content Placeholder 1"/>
          <p:cNvSpPr txBox="1">
            <a:spLocks/>
          </p:cNvSpPr>
          <p:nvPr/>
        </p:nvSpPr>
        <p:spPr>
          <a:xfrm>
            <a:off x="1357290" y="3000372"/>
            <a:ext cx="3053975" cy="50006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indent="-256032" algn="ctr" defTabSz="91440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1600"/>
              <a:t>Gọi điện thoại đến đầu số </a:t>
            </a:r>
            <a:r>
              <a:rPr lang="en-US" sz="1600" b="1"/>
              <a:t>1022</a:t>
            </a:r>
          </a:p>
        </p:txBody>
      </p:sp>
      <p:sp>
        <p:nvSpPr>
          <p:cNvPr id="7" name="Content Placeholder 1"/>
          <p:cNvSpPr txBox="1">
            <a:spLocks/>
          </p:cNvSpPr>
          <p:nvPr/>
        </p:nvSpPr>
        <p:spPr>
          <a:xfrm>
            <a:off x="4679157" y="3000372"/>
            <a:ext cx="3053975" cy="50006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indent="-256032" algn="ctr" defTabSz="91440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1400" b="1"/>
              <a:t>Chat trực tiếp trên Zalo</a:t>
            </a:r>
          </a:p>
        </p:txBody>
      </p:sp>
      <p:sp>
        <p:nvSpPr>
          <p:cNvPr id="8" name="Content Placeholder 1"/>
          <p:cNvSpPr txBox="1">
            <a:spLocks/>
          </p:cNvSpPr>
          <p:nvPr/>
        </p:nvSpPr>
        <p:spPr>
          <a:xfrm>
            <a:off x="1571604" y="6357934"/>
            <a:ext cx="3053975" cy="500066"/>
          </a:xfrm>
          <a:prstGeom prst="rect">
            <a:avLst/>
          </a:prstGeom>
        </p:spPr>
        <p:txBody>
          <a:bodyPr vert="horz">
            <a:normAutofit fontScale="85000" lnSpcReduction="20000"/>
          </a:bodyPr>
          <a:lstStyle/>
          <a:p>
            <a:pPr marL="365760" indent="-256032" algn="ctr" defTabSz="91440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b="1"/>
              <a:t>Livechat trên cổng thông tin điện tử </a:t>
            </a:r>
          </a:p>
        </p:txBody>
      </p:sp>
      <p:pic>
        <p:nvPicPr>
          <p:cNvPr id="9" name="Picture 8" descr="livechat.jgp"/>
          <p:cNvPicPr>
            <a:picLocks noChangeAspect="1"/>
          </p:cNvPicPr>
          <p:nvPr/>
        </p:nvPicPr>
        <p:blipFill>
          <a:blip r:embed="rId4"/>
          <a:srcRect l="61719" t="26389" b="5555"/>
          <a:stretch>
            <a:fillRect/>
          </a:stretch>
        </p:blipFill>
        <p:spPr>
          <a:xfrm>
            <a:off x="1571604" y="3357562"/>
            <a:ext cx="2625323" cy="271464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t="3333" r="156" b="10000"/>
          <a:stretch>
            <a:fillRect/>
          </a:stretch>
        </p:blipFill>
        <p:spPr bwMode="auto">
          <a:xfrm>
            <a:off x="4839868" y="3357562"/>
            <a:ext cx="316113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Content Placeholder 1"/>
          <p:cNvSpPr txBox="1">
            <a:spLocks/>
          </p:cNvSpPr>
          <p:nvPr/>
        </p:nvSpPr>
        <p:spPr>
          <a:xfrm>
            <a:off x="4786314" y="6143644"/>
            <a:ext cx="3053975" cy="50006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indent="-256032" algn="ctr" defTabSz="914400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en-US" sz="1400" b="1"/>
              <a:t>Gửi phản ánh qua cổng TTDT</a:t>
            </a:r>
          </a:p>
        </p:txBody>
      </p:sp>
    </p:spTree>
    <p:extLst>
      <p:ext uri="{BB962C8B-B14F-4D97-AF65-F5344CB8AC3E}">
        <p14:creationId xmlns="" xmlns:p14="http://schemas.microsoft.com/office/powerpoint/2010/main" val="207762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Tra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cứu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thông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tin – DVC - 1022</a:t>
            </a:r>
          </a:p>
        </p:txBody>
      </p:sp>
      <p:pic>
        <p:nvPicPr>
          <p:cNvPr id="7" name="Content Placeholder 6" descr="Tongdaizalo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5379" y="1196753"/>
            <a:ext cx="2965101" cy="5397251"/>
          </a:xfrm>
        </p:spPr>
      </p:pic>
      <p:grpSp>
        <p:nvGrpSpPr>
          <p:cNvPr id="2" name="Group 5"/>
          <p:cNvGrpSpPr/>
          <p:nvPr/>
        </p:nvGrpSpPr>
        <p:grpSpPr>
          <a:xfrm>
            <a:off x="4572000" y="837127"/>
            <a:ext cx="2865549" cy="5473540"/>
            <a:chOff x="6096000" y="837127"/>
            <a:chExt cx="3820732" cy="5473540"/>
          </a:xfrm>
        </p:grpSpPr>
        <p:pic>
          <p:nvPicPr>
            <p:cNvPr id="4" name="Picture 3" descr="Tongdaizalo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96000" y="837127"/>
              <a:ext cx="3820732" cy="5473540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6096000" y="1775137"/>
              <a:ext cx="3178002" cy="51730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60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4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80304"/>
            <a:ext cx="6447501" cy="798490"/>
          </a:xfrm>
        </p:spPr>
        <p:txBody>
          <a:bodyPr/>
          <a:lstStyle/>
          <a:p>
            <a:r>
              <a:rPr lang="en-US" b="1" smtClean="0">
                <a:solidFill>
                  <a:schemeClr val="tx1"/>
                </a:solidFill>
              </a:rPr>
              <a:t>Camera giám sát tập trung </a:t>
            </a:r>
            <a:endParaRPr lang="en-US" b="1">
              <a:solidFill>
                <a:schemeClr val="tx1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29307" y="5333377"/>
            <a:ext cx="4245914" cy="5260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b="1" smtClean="0">
                <a:latin typeface="+mj-lt"/>
                <a:ea typeface="+mj-ea"/>
                <a:cs typeface="+mj-cs"/>
              </a:rPr>
              <a:t>Camera </a:t>
            </a:r>
            <a:r>
              <a:rPr lang="en-US" sz="2000" smtClean="0">
                <a:latin typeface="+mj-lt"/>
                <a:ea typeface="+mj-ea"/>
                <a:cs typeface="+mj-cs"/>
              </a:rPr>
              <a:t>giám sát hành chính tập trung (Xã – huyện – tỉnh)  </a:t>
            </a:r>
          </a:p>
        </p:txBody>
      </p:sp>
      <p:pic>
        <p:nvPicPr>
          <p:cNvPr id="7" name="Content Placeholder 6" descr="camera tap trung"/>
          <p:cNvPicPr>
            <a:picLocks noGrp="1" noChangeAspect="1"/>
          </p:cNvPicPr>
          <p:nvPr>
            <p:ph idx="1"/>
          </p:nvPr>
        </p:nvPicPr>
        <p:blipFill>
          <a:blip r:embed="rId2"/>
          <a:srcRect t="7892" r="3465" b="10825"/>
          <a:stretch>
            <a:fillRect/>
          </a:stretch>
        </p:blipFill>
        <p:spPr>
          <a:xfrm>
            <a:off x="164206" y="978795"/>
            <a:ext cx="4411015" cy="4172755"/>
          </a:xfrm>
        </p:spPr>
      </p:pic>
      <p:pic>
        <p:nvPicPr>
          <p:cNvPr id="8" name="Picture 7" descr="camera an ninh"/>
          <p:cNvPicPr>
            <a:picLocks noChangeAspect="1"/>
          </p:cNvPicPr>
          <p:nvPr/>
        </p:nvPicPr>
        <p:blipFill>
          <a:blip r:embed="rId3"/>
          <a:srcRect t="6385" r="3239" b="9108"/>
          <a:stretch>
            <a:fillRect/>
          </a:stretch>
        </p:blipFill>
        <p:spPr>
          <a:xfrm>
            <a:off x="4714676" y="978795"/>
            <a:ext cx="4297316" cy="41727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60459" y="5333377"/>
            <a:ext cx="43900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b="1" smtClean="0"/>
              <a:t>C</a:t>
            </a:r>
            <a:r>
              <a:rPr lang="en-US" sz="2000" smtClean="0"/>
              <a:t>amera giám sát vấn đề an sinh – xã hội – giao thông </a:t>
            </a:r>
          </a:p>
          <a:p>
            <a:endParaRPr lang="en-US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+mn-lt"/>
              </a:rPr>
              <a:t>GIAI ĐOẠN 3: SỐ HOÁ </a:t>
            </a:r>
            <a:r>
              <a:rPr lang="en-US" b="1" dirty="0">
                <a:latin typeface="+mn-lt"/>
              </a:rPr>
              <a:t>-</a:t>
            </a:r>
            <a:r>
              <a:rPr lang="en-US" b="1" dirty="0" smtClean="0">
                <a:latin typeface="+mn-lt"/>
              </a:rPr>
              <a:t> KẾT NỐI DỮ LIỆU VÀ</a:t>
            </a:r>
            <a:br>
              <a:rPr lang="en-US" b="1" dirty="0" smtClean="0">
                <a:latin typeface="+mn-lt"/>
              </a:rPr>
            </a:br>
            <a:r>
              <a:rPr lang="en-US" b="1" dirty="0" smtClean="0">
                <a:latin typeface="+mn-lt"/>
              </a:rPr>
              <a:t>MÔ HÌNH PHI ĐỊA GIỚI HÀNH CHÍNH 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000" y="2160590"/>
            <a:ext cx="7579264" cy="3880773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Mô</a:t>
            </a:r>
            <a:r>
              <a:rPr lang="en-US" sz="2400" dirty="0" smtClean="0"/>
              <a:t> </a:t>
            </a:r>
            <a:r>
              <a:rPr lang="en-US" sz="2400" dirty="0" err="1" smtClean="0"/>
              <a:t>hình</a:t>
            </a:r>
            <a:r>
              <a:rPr lang="en-US" sz="2400" dirty="0" smtClean="0"/>
              <a:t> “phi </a:t>
            </a:r>
            <a:r>
              <a:rPr lang="en-US" sz="2400" dirty="0" err="1" smtClean="0"/>
              <a:t>địa</a:t>
            </a:r>
            <a:r>
              <a:rPr lang="en-US" sz="2400" dirty="0" smtClean="0"/>
              <a:t> </a:t>
            </a:r>
            <a:r>
              <a:rPr lang="en-US" sz="2400" dirty="0" err="1" smtClean="0"/>
              <a:t>giới</a:t>
            </a:r>
            <a:r>
              <a:rPr lang="en-US" sz="2400" dirty="0" smtClean="0"/>
              <a:t> </a:t>
            </a:r>
            <a:r>
              <a:rPr lang="en-US" sz="2400" dirty="0" err="1" smtClean="0"/>
              <a:t>hành</a:t>
            </a:r>
            <a:r>
              <a:rPr lang="en-US" sz="2400" dirty="0" smtClean="0"/>
              <a:t> </a:t>
            </a:r>
            <a:r>
              <a:rPr lang="en-US" sz="2400" dirty="0" err="1" smtClean="0"/>
              <a:t>chính</a:t>
            </a:r>
            <a:r>
              <a:rPr lang="en-US" sz="2400" dirty="0"/>
              <a:t>”: </a:t>
            </a:r>
            <a:r>
              <a:rPr lang="en-US" sz="2400" dirty="0" err="1" smtClean="0"/>
              <a:t>Nộp</a:t>
            </a:r>
            <a:r>
              <a:rPr lang="en-US" sz="2400" dirty="0" smtClean="0"/>
              <a:t> </a:t>
            </a:r>
            <a:r>
              <a:rPr lang="en-US" sz="2400" dirty="0" err="1" smtClean="0"/>
              <a:t>hồ</a:t>
            </a:r>
            <a:r>
              <a:rPr lang="en-US" sz="2400" dirty="0" smtClean="0"/>
              <a:t> </a:t>
            </a:r>
            <a:r>
              <a:rPr lang="en-US" sz="2400" dirty="0" err="1" smtClean="0"/>
              <a:t>sơ</a:t>
            </a:r>
            <a:r>
              <a:rPr lang="en-US" sz="2400" dirty="0" smtClean="0"/>
              <a:t>  </a:t>
            </a:r>
            <a:r>
              <a:rPr lang="en-US" sz="2400" dirty="0" err="1" smtClean="0"/>
              <a:t>mà</a:t>
            </a:r>
            <a:r>
              <a:rPr lang="en-US" sz="240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bị</a:t>
            </a:r>
            <a:r>
              <a:rPr lang="en-US" sz="2400" dirty="0" smtClean="0"/>
              <a:t> </a:t>
            </a:r>
            <a:r>
              <a:rPr lang="en-US" sz="2400" dirty="0" err="1" smtClean="0"/>
              <a:t>giới</a:t>
            </a:r>
            <a:r>
              <a:rPr lang="en-US" sz="2400" dirty="0" smtClean="0"/>
              <a:t> </a:t>
            </a:r>
            <a:r>
              <a:rPr lang="en-US" sz="2400" dirty="0" err="1"/>
              <a:t>hạn</a:t>
            </a:r>
            <a:r>
              <a:rPr lang="en-US" sz="2400" dirty="0"/>
              <a:t> </a:t>
            </a:r>
            <a:r>
              <a:rPr lang="en-US" sz="2400" dirty="0" err="1"/>
              <a:t>bởi</a:t>
            </a:r>
            <a:r>
              <a:rPr lang="en-US" sz="2400" dirty="0"/>
              <a:t> </a:t>
            </a:r>
            <a:r>
              <a:rPr lang="en-US" sz="2400" dirty="0" err="1"/>
              <a:t>phạm</a:t>
            </a:r>
            <a:r>
              <a:rPr lang="en-US" sz="2400" dirty="0"/>
              <a:t> vi, </a:t>
            </a:r>
            <a:r>
              <a:rPr lang="en-US" sz="2400" dirty="0" err="1"/>
              <a:t>thẩm</a:t>
            </a:r>
            <a:r>
              <a:rPr lang="en-US" sz="2400" dirty="0"/>
              <a:t> </a:t>
            </a:r>
            <a:r>
              <a:rPr lang="en-US" sz="2400" dirty="0" err="1"/>
              <a:t>quyền</a:t>
            </a:r>
            <a:r>
              <a:rPr lang="en-US" sz="2400" dirty="0"/>
              <a:t> </a:t>
            </a:r>
            <a:r>
              <a:rPr lang="en-US" sz="2400" dirty="0" err="1"/>
              <a:t>giải</a:t>
            </a:r>
            <a:r>
              <a:rPr lang="en-US" sz="2400" dirty="0"/>
              <a:t> </a:t>
            </a:r>
            <a:r>
              <a:rPr lang="en-US" sz="2400" dirty="0" err="1"/>
              <a:t>quyết</a:t>
            </a:r>
            <a:r>
              <a:rPr lang="en-US" sz="2400" dirty="0"/>
              <a:t> TTHC </a:t>
            </a:r>
            <a:endParaRPr lang="en-US" sz="2400" dirty="0" smtClean="0"/>
          </a:p>
          <a:p>
            <a:pPr lvl="1"/>
            <a:r>
              <a:rPr lang="en-US" sz="2200" dirty="0" smtClean="0"/>
              <a:t>Many- stop </a:t>
            </a:r>
            <a:r>
              <a:rPr lang="en-US" sz="2200" dirty="0" smtClean="0">
                <a:sym typeface="Wingdings"/>
              </a:rPr>
              <a:t></a:t>
            </a:r>
            <a:r>
              <a:rPr lang="en-US" sz="2200" dirty="0" smtClean="0"/>
              <a:t> “One </a:t>
            </a:r>
            <a:r>
              <a:rPr lang="mr-IN" sz="2200" dirty="0" smtClean="0"/>
              <a:t>–</a:t>
            </a:r>
            <a:r>
              <a:rPr lang="vi-VN" sz="2200" dirty="0" smtClean="0"/>
              <a:t> </a:t>
            </a:r>
            <a:r>
              <a:rPr lang="en-US" sz="2200" dirty="0" smtClean="0"/>
              <a:t>stop” shop </a:t>
            </a:r>
            <a:r>
              <a:rPr lang="en-US" sz="2200" dirty="0" smtClean="0">
                <a:sym typeface="Wingdings"/>
              </a:rPr>
              <a:t> “Non-stop” shop </a:t>
            </a:r>
          </a:p>
          <a:p>
            <a:pPr lvl="1"/>
            <a:r>
              <a:rPr lang="en-US" sz="2200" dirty="0" smtClean="0">
                <a:sym typeface="Wingdings"/>
              </a:rPr>
              <a:t>”</a:t>
            </a:r>
            <a:r>
              <a:rPr lang="en-US" sz="2200" dirty="0" err="1" smtClean="0">
                <a:sym typeface="Wingdings"/>
              </a:rPr>
              <a:t>Ảo</a:t>
            </a:r>
            <a:r>
              <a:rPr lang="en-US" sz="2200" dirty="0" smtClean="0">
                <a:sym typeface="Wingdings"/>
              </a:rPr>
              <a:t> </a:t>
            </a:r>
            <a:r>
              <a:rPr lang="en-US" sz="2200" dirty="0" err="1" smtClean="0">
                <a:sym typeface="Wingdings"/>
              </a:rPr>
              <a:t>hoá</a:t>
            </a:r>
            <a:r>
              <a:rPr lang="en-US" sz="2200" dirty="0" smtClean="0">
                <a:sym typeface="Wingdings"/>
              </a:rPr>
              <a:t>” </a:t>
            </a:r>
            <a:r>
              <a:rPr lang="en-US" sz="2200" dirty="0" err="1" smtClean="0">
                <a:sym typeface="Wingdings"/>
              </a:rPr>
              <a:t>nơi</a:t>
            </a:r>
            <a:r>
              <a:rPr lang="en-US" sz="2200" dirty="0" smtClean="0">
                <a:sym typeface="Wingdings"/>
              </a:rPr>
              <a:t> </a:t>
            </a:r>
            <a:r>
              <a:rPr lang="en-US" sz="2200" dirty="0" err="1" smtClean="0">
                <a:sym typeface="Wingdings"/>
              </a:rPr>
              <a:t>tiếp</a:t>
            </a:r>
            <a:r>
              <a:rPr lang="en-US" sz="2200" dirty="0" smtClean="0">
                <a:sym typeface="Wingdings"/>
              </a:rPr>
              <a:t> </a:t>
            </a:r>
            <a:r>
              <a:rPr lang="en-US" sz="2200" dirty="0" err="1" smtClean="0">
                <a:sym typeface="Wingdings"/>
              </a:rPr>
              <a:t>nhận</a:t>
            </a:r>
            <a:r>
              <a:rPr lang="en-US" sz="2200" dirty="0" smtClean="0">
                <a:sym typeface="Wingdings"/>
              </a:rPr>
              <a:t> </a:t>
            </a:r>
            <a:r>
              <a:rPr lang="en-US" sz="2200" dirty="0" err="1" smtClean="0">
                <a:sym typeface="Wingdings"/>
              </a:rPr>
              <a:t>hồ</a:t>
            </a:r>
            <a:r>
              <a:rPr lang="en-US" sz="2200" dirty="0" smtClean="0">
                <a:sym typeface="Wingdings"/>
              </a:rPr>
              <a:t> </a:t>
            </a:r>
            <a:r>
              <a:rPr lang="en-US" sz="2200" dirty="0" err="1" smtClean="0">
                <a:sym typeface="Wingdings"/>
              </a:rPr>
              <a:t>sơ</a:t>
            </a:r>
            <a:r>
              <a:rPr lang="en-US" sz="2200" dirty="0" smtClean="0">
                <a:sym typeface="Wingdings"/>
              </a:rPr>
              <a:t> </a:t>
            </a:r>
            <a:r>
              <a:rPr lang="mr-IN" sz="2200" dirty="0" smtClean="0">
                <a:sym typeface="Wingdings"/>
              </a:rPr>
              <a:t>–</a:t>
            </a:r>
            <a:r>
              <a:rPr lang="en-US" sz="2200" dirty="0" smtClean="0">
                <a:sym typeface="Wingdings"/>
              </a:rPr>
              <a:t> </a:t>
            </a:r>
            <a:r>
              <a:rPr lang="en-US" sz="2200" dirty="0" err="1" smtClean="0">
                <a:sym typeface="Wingdings"/>
              </a:rPr>
              <a:t>trả</a:t>
            </a:r>
            <a:r>
              <a:rPr lang="en-US" sz="2200" dirty="0" smtClean="0">
                <a:sym typeface="Wingdings"/>
              </a:rPr>
              <a:t> </a:t>
            </a:r>
            <a:r>
              <a:rPr lang="en-US" sz="2200" dirty="0" err="1" smtClean="0">
                <a:sym typeface="Wingdings"/>
              </a:rPr>
              <a:t>kết</a:t>
            </a:r>
            <a:r>
              <a:rPr lang="en-US" sz="2200" dirty="0" smtClean="0">
                <a:sym typeface="Wingdings"/>
              </a:rPr>
              <a:t> </a:t>
            </a:r>
            <a:r>
              <a:rPr lang="en-US" sz="2200" dirty="0" err="1" smtClean="0">
                <a:sym typeface="Wingdings"/>
              </a:rPr>
              <a:t>quả</a:t>
            </a:r>
            <a:r>
              <a:rPr lang="en-US" sz="2200" dirty="0" smtClean="0">
                <a:sym typeface="Wingdings"/>
              </a:rPr>
              <a:t> </a:t>
            </a:r>
            <a:endParaRPr lang="en-US" sz="2200" dirty="0"/>
          </a:p>
          <a:p>
            <a:r>
              <a:rPr lang="en-US" sz="2400" dirty="0" smtClean="0"/>
              <a:t> </a:t>
            </a:r>
            <a:r>
              <a:rPr lang="en-US" sz="2400" dirty="0" err="1" smtClean="0"/>
              <a:t>Yêu</a:t>
            </a:r>
            <a:r>
              <a:rPr lang="en-US" sz="2400" dirty="0" smtClean="0"/>
              <a:t> </a:t>
            </a:r>
            <a:r>
              <a:rPr lang="en-US" sz="2400" dirty="0" err="1" smtClean="0"/>
              <a:t>cầu</a:t>
            </a:r>
            <a:r>
              <a:rPr lang="en-US" sz="2400" dirty="0" smtClean="0"/>
              <a:t> CNTT: </a:t>
            </a:r>
            <a:endParaRPr lang="en-US" sz="2200" dirty="0" smtClean="0"/>
          </a:p>
          <a:p>
            <a:pPr lvl="1"/>
            <a:r>
              <a:rPr lang="en-US" sz="2200" dirty="0" err="1" smtClean="0"/>
              <a:t>Hình</a:t>
            </a:r>
            <a:r>
              <a:rPr lang="en-US" sz="2200" dirty="0" smtClean="0"/>
              <a:t> </a:t>
            </a:r>
            <a:r>
              <a:rPr lang="en-US" sz="2200" dirty="0" err="1" smtClean="0"/>
              <a:t>thành</a:t>
            </a:r>
            <a:r>
              <a:rPr lang="en-US" sz="2200" dirty="0" smtClean="0"/>
              <a:t> </a:t>
            </a:r>
            <a:r>
              <a:rPr lang="en-US" sz="2200" dirty="0" err="1" smtClean="0"/>
              <a:t>và</a:t>
            </a:r>
            <a:r>
              <a:rPr lang="en-US" sz="2200" dirty="0" smtClean="0"/>
              <a:t> </a:t>
            </a:r>
            <a:r>
              <a:rPr lang="en-US" sz="2200" dirty="0" err="1" smtClean="0"/>
              <a:t>khai</a:t>
            </a:r>
            <a:r>
              <a:rPr lang="en-US" sz="2200" dirty="0" smtClean="0"/>
              <a:t> </a:t>
            </a:r>
            <a:r>
              <a:rPr lang="en-US" sz="2200" dirty="0" err="1" smtClean="0"/>
              <a:t>thác</a:t>
            </a:r>
            <a:r>
              <a:rPr lang="en-US" sz="2200" dirty="0" smtClean="0"/>
              <a:t> </a:t>
            </a:r>
            <a:r>
              <a:rPr lang="en-US" sz="2200" dirty="0" err="1" smtClean="0"/>
              <a:t>kho</a:t>
            </a:r>
            <a:r>
              <a:rPr lang="en-US" sz="2200" dirty="0" smtClean="0"/>
              <a:t> </a:t>
            </a:r>
            <a:r>
              <a:rPr lang="en-US" sz="2200" dirty="0" err="1" smtClean="0"/>
              <a:t>dữ</a:t>
            </a:r>
            <a:r>
              <a:rPr lang="en-US" sz="2200" dirty="0" smtClean="0"/>
              <a:t> </a:t>
            </a:r>
            <a:r>
              <a:rPr lang="en-US" sz="2200" dirty="0" err="1" smtClean="0"/>
              <a:t>liệu</a:t>
            </a:r>
            <a:r>
              <a:rPr lang="en-US" sz="2200" dirty="0" smtClean="0"/>
              <a:t> </a:t>
            </a:r>
            <a:r>
              <a:rPr lang="en-US" sz="2200" dirty="0" err="1" smtClean="0"/>
              <a:t>tập</a:t>
            </a:r>
            <a:r>
              <a:rPr lang="en-US" sz="2200" dirty="0" smtClean="0"/>
              <a:t> </a:t>
            </a:r>
            <a:r>
              <a:rPr lang="en-US" sz="2200" dirty="0" err="1" smtClean="0"/>
              <a:t>trung</a:t>
            </a:r>
            <a:r>
              <a:rPr lang="en-US" sz="2200" dirty="0" smtClean="0"/>
              <a:t> (Big Data)</a:t>
            </a:r>
          </a:p>
          <a:p>
            <a:pPr lvl="1"/>
            <a:r>
              <a:rPr lang="en-US" sz="2200" dirty="0" err="1" smtClean="0"/>
              <a:t>Số</a:t>
            </a:r>
            <a:r>
              <a:rPr lang="en-US" sz="2200" dirty="0" smtClean="0"/>
              <a:t> </a:t>
            </a:r>
            <a:r>
              <a:rPr lang="en-US" sz="2200" dirty="0" err="1" smtClean="0"/>
              <a:t>hoá</a:t>
            </a:r>
            <a:r>
              <a:rPr lang="en-US" sz="2200" dirty="0" smtClean="0"/>
              <a:t> </a:t>
            </a:r>
            <a:r>
              <a:rPr lang="en-US" sz="2200" dirty="0" err="1" smtClean="0"/>
              <a:t>hồ</a:t>
            </a:r>
            <a:r>
              <a:rPr lang="en-US" sz="2200" dirty="0" smtClean="0"/>
              <a:t> </a:t>
            </a:r>
            <a:r>
              <a:rPr lang="en-US" sz="2200" dirty="0" err="1" smtClean="0"/>
              <a:t>sơ</a:t>
            </a:r>
            <a:r>
              <a:rPr lang="en-US" sz="2200" dirty="0" smtClean="0"/>
              <a:t>, </a:t>
            </a:r>
            <a:r>
              <a:rPr lang="en-US" sz="2200" dirty="0" err="1" smtClean="0"/>
              <a:t>tài</a:t>
            </a:r>
            <a:r>
              <a:rPr lang="en-US" sz="2200" dirty="0" smtClean="0"/>
              <a:t> </a:t>
            </a:r>
            <a:r>
              <a:rPr lang="en-US" sz="2200" dirty="0" err="1" smtClean="0"/>
              <a:t>liệu</a:t>
            </a:r>
            <a:r>
              <a:rPr lang="en-US" sz="2200" dirty="0" smtClean="0"/>
              <a:t> - </a:t>
            </a:r>
            <a:r>
              <a:rPr lang="en-US" sz="2200" dirty="0" err="1"/>
              <a:t>Luân</a:t>
            </a:r>
            <a:r>
              <a:rPr lang="en-US" sz="2200" dirty="0"/>
              <a:t> </a:t>
            </a:r>
            <a:r>
              <a:rPr lang="en-US" sz="2200" dirty="0" err="1"/>
              <a:t>chuyển</a:t>
            </a:r>
            <a:r>
              <a:rPr lang="en-US" sz="2200" dirty="0"/>
              <a:t> </a:t>
            </a:r>
            <a:r>
              <a:rPr lang="en-US" sz="2200" dirty="0" err="1"/>
              <a:t>dữ</a:t>
            </a:r>
            <a:r>
              <a:rPr lang="en-US" sz="2200" dirty="0"/>
              <a:t> </a:t>
            </a:r>
            <a:r>
              <a:rPr lang="en-US" sz="2200" dirty="0" err="1"/>
              <a:t>liệu</a:t>
            </a:r>
            <a:r>
              <a:rPr lang="en-US" sz="2200" dirty="0"/>
              <a:t> </a:t>
            </a:r>
            <a:r>
              <a:rPr lang="en-US" sz="2200" dirty="0" err="1"/>
              <a:t>điện</a:t>
            </a:r>
            <a:r>
              <a:rPr lang="en-US" sz="2200" dirty="0"/>
              <a:t> </a:t>
            </a:r>
            <a:r>
              <a:rPr lang="en-US" sz="2200" dirty="0" err="1"/>
              <a:t>tử</a:t>
            </a:r>
            <a:endParaRPr lang="en-US" sz="2200" dirty="0"/>
          </a:p>
        </p:txBody>
      </p:sp>
    </p:spTree>
    <p:extLst>
      <p:ext uri="{BB962C8B-B14F-4D97-AF65-F5344CB8AC3E}">
        <p14:creationId xmlns="" xmlns:p14="http://schemas.microsoft.com/office/powerpoint/2010/main" val="841662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1167</Words>
  <Application>Microsoft Office PowerPoint</Application>
  <PresentationFormat>On-screen Show (4:3)</PresentationFormat>
  <Paragraphs>109</Paragraphs>
  <Slides>33</Slides>
  <Notes>1</Notes>
  <HiddenSlides>0</HiddenSlides>
  <MMClips>4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Office Theme</vt:lpstr>
      <vt:lpstr>Document</vt:lpstr>
      <vt:lpstr>Tra cứu tình trạng hồ sơ Mã Biên nhận – QR code</vt:lpstr>
      <vt:lpstr>CÙNG LẮNG NGHE PHẢN HỒI</vt:lpstr>
      <vt:lpstr>TỔNG ĐÀI DỊCH VỤ CÔNG 1022 </vt:lpstr>
      <vt:lpstr>Slide 4</vt:lpstr>
      <vt:lpstr>Slide 5</vt:lpstr>
      <vt:lpstr>Tra cứu thông tin – DVC - 1022</vt:lpstr>
      <vt:lpstr>Slide 7</vt:lpstr>
      <vt:lpstr>Camera giám sát tập trung </vt:lpstr>
      <vt:lpstr>GIAI ĐOẠN 3: SỐ HOÁ - KẾT NỐI DỮ LIỆU VÀ MÔ HÌNH PHI ĐỊA GIỚI HÀNH CHÍNH </vt:lpstr>
      <vt:lpstr>Slide 10</vt:lpstr>
      <vt:lpstr>Phương thức 1: Dịch vụ công trực tuyến  Ngồi tại nhà và nộp hồ sơ</vt:lpstr>
      <vt:lpstr>KHÁI QUÁT MÔ HÌNH PHI ĐỊA GIỚI HÀNH CHÍNH</vt:lpstr>
      <vt:lpstr>MÔ HÌNH (TT):  PHƯƠNG THỨC 2: BƯU ĐIỆN LÀ CÁNH TAY NỐI DÀI CỦA MỘT CỬA </vt:lpstr>
      <vt:lpstr>Dịch vụ nhận hồ sơ tại nhà</vt:lpstr>
      <vt:lpstr>YÊU CẦU VỀ CNNT: KẾT NỐI, CHIA SẺ DỮ LIỆU </vt:lpstr>
      <vt:lpstr>ĐANG TRIỂN KHAI: CHIA SẺ THÔNG TIN ĐẤT ĐAI – THUẾ, THÔNG BÁO THUẾ ĐIỆN TỬ</vt:lpstr>
      <vt:lpstr>MÔ HÌNH TƯƠNG LAI: KẾT NỐI VÀ KHAI THÁC DỮ LIỆU TẬP TRUNG </vt:lpstr>
      <vt:lpstr>SỐ HOÁ HỒ SƠ THỦ TỤC HÀNH CHÍNH  </vt:lpstr>
      <vt:lpstr>ỨNG DỤNG CỦA SỐ HOÁ TÀI LIỆU/ HỒ SƠ </vt:lpstr>
      <vt:lpstr>BÓC TÁCH &amp; CHIA SẺ DỮ LIỆU </vt:lpstr>
      <vt:lpstr>ĐỒNG NAI ĐANG TRIỂN KHAI GIẤY CHỨNG NHẬN ĐIỆN TỬ </vt:lpstr>
      <vt:lpstr>Slide 22</vt:lpstr>
      <vt:lpstr>SÁT HẠCH ĐỊNH KÌ CÔNG CHỨC CẤP XÃ 2018</vt:lpstr>
      <vt:lpstr>Slide 24</vt:lpstr>
      <vt:lpstr>KẾT QUẢ THÍ ĐIỂM -194 CC CẤP XÃ</vt:lpstr>
      <vt:lpstr>ME 2016 - 2017</vt:lpstr>
      <vt:lpstr>MScore Đồng Nai 2018</vt:lpstr>
      <vt:lpstr>Hãy cùng lắng nghe</vt:lpstr>
      <vt:lpstr>Mô hình 1 nơi cho tất cả</vt:lpstr>
      <vt:lpstr>Slide 30</vt:lpstr>
      <vt:lpstr>Trung tâm Hành chính công</vt:lpstr>
      <vt:lpstr>Một cửa Thị xã Long Khánh</vt:lpstr>
      <vt:lpstr>Slide 33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 cứu tình trạng hồ sơ Mã Biên nhận – QR code</dc:title>
  <dc:creator>TranLam</dc:creator>
  <cp:lastModifiedBy>TranLam</cp:lastModifiedBy>
  <cp:revision>1</cp:revision>
  <dcterms:created xsi:type="dcterms:W3CDTF">2006-08-16T00:00:00Z</dcterms:created>
  <dcterms:modified xsi:type="dcterms:W3CDTF">2018-10-12T09:15:48Z</dcterms:modified>
</cp:coreProperties>
</file>